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2" r:id="rId1"/>
  </p:sldMasterIdLst>
  <p:notesMasterIdLst>
    <p:notesMasterId r:id="rId41"/>
  </p:notesMasterIdLst>
  <p:handoutMasterIdLst>
    <p:handoutMasterId r:id="rId42"/>
  </p:handoutMasterIdLst>
  <p:sldIdLst>
    <p:sldId id="256" r:id="rId2"/>
    <p:sldId id="707" r:id="rId3"/>
    <p:sldId id="718" r:id="rId4"/>
    <p:sldId id="732" r:id="rId5"/>
    <p:sldId id="733" r:id="rId6"/>
    <p:sldId id="734" r:id="rId7"/>
    <p:sldId id="735" r:id="rId8"/>
    <p:sldId id="737" r:id="rId9"/>
    <p:sldId id="739" r:id="rId10"/>
    <p:sldId id="744" r:id="rId11"/>
    <p:sldId id="745" r:id="rId12"/>
    <p:sldId id="742" r:id="rId13"/>
    <p:sldId id="746" r:id="rId14"/>
    <p:sldId id="747" r:id="rId15"/>
    <p:sldId id="748" r:id="rId16"/>
    <p:sldId id="749" r:id="rId17"/>
    <p:sldId id="750" r:id="rId18"/>
    <p:sldId id="751" r:id="rId19"/>
    <p:sldId id="752" r:id="rId20"/>
    <p:sldId id="753" r:id="rId21"/>
    <p:sldId id="738" r:id="rId22"/>
    <p:sldId id="730" r:id="rId23"/>
    <p:sldId id="713" r:id="rId24"/>
    <p:sldId id="724" r:id="rId25"/>
    <p:sldId id="729" r:id="rId26"/>
    <p:sldId id="754" r:id="rId27"/>
    <p:sldId id="755" r:id="rId28"/>
    <p:sldId id="763" r:id="rId29"/>
    <p:sldId id="764" r:id="rId30"/>
    <p:sldId id="765" r:id="rId31"/>
    <p:sldId id="762" r:id="rId32"/>
    <p:sldId id="766" r:id="rId33"/>
    <p:sldId id="756" r:id="rId34"/>
    <p:sldId id="757" r:id="rId35"/>
    <p:sldId id="760" r:id="rId36"/>
    <p:sldId id="759" r:id="rId37"/>
    <p:sldId id="761" r:id="rId38"/>
    <p:sldId id="767" r:id="rId39"/>
    <p:sldId id="662" r:id="rId40"/>
  </p:sldIdLst>
  <p:sldSz cx="9144000" cy="6858000" type="screen4x3"/>
  <p:notesSz cx="6797675" cy="9928225"/>
  <p:defaultTextStyle>
    <a:defPPr>
      <a:defRPr lang="en-IN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DFFE7"/>
    <a:srgbClr val="1E13FB"/>
    <a:srgbClr val="008000"/>
    <a:srgbClr val="9900CC"/>
    <a:srgbClr val="003366"/>
    <a:srgbClr val="FFFF00"/>
    <a:srgbClr val="FF66FF"/>
    <a:srgbClr val="FAFFC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441" autoAdjust="0"/>
    <p:restoredTop sz="94660"/>
  </p:normalViewPr>
  <p:slideViewPr>
    <p:cSldViewPr>
      <p:cViewPr>
        <p:scale>
          <a:sx n="100" d="100"/>
          <a:sy n="100" d="100"/>
        </p:scale>
        <p:origin x="-1116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CA877-5837-4894-A5F6-8F878A8513D2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EE96EC-EC3D-462E-8C5D-8FCE6BBB7932}">
      <dgm:prSet custT="1"/>
      <dgm:spPr/>
      <dgm:t>
        <a:bodyPr/>
        <a:lstStyle/>
        <a:p>
          <a:pPr algn="ctr" rtl="0"/>
          <a:r>
            <a:rPr lang="en-IN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43 RS/RW stations upgraded with GPS based radio sounding systems.</a:t>
          </a:r>
          <a:endParaRPr lang="en-US" sz="16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473D0-6BEF-4348-829F-DD04D4CFA441}" type="parTrans" cxnId="{A5BAB1BB-3DE8-4756-89A0-95D210D94749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746F6F-3F95-4F0B-B326-1C5876DF1DFC}" type="sibTrans" cxnId="{A5BAB1BB-3DE8-4756-89A0-95D210D94749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4089BF-5231-49B5-99D8-ADF2845D5191}">
      <dgm:prSet custT="1"/>
      <dgm:spPr/>
      <dgm:t>
        <a:bodyPr/>
        <a:lstStyle/>
        <a:p>
          <a:pPr algn="ctr" rtl="0"/>
          <a:r>
            <a:rPr lang="en-I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Smooth production of indigenous GPS based Pilot-</a:t>
          </a:r>
          <a:r>
            <a:rPr lang="en-IN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sonde</a:t>
          </a:r>
          <a:r>
            <a:rPr lang="en-I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IMD Workshop at New Delhi. </a:t>
          </a:r>
          <a:endParaRPr lang="en-US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35FAF7-F958-4908-987B-8E686283FE7B}" type="parTrans" cxnId="{9D40944A-A3D0-4A3C-9A3A-19818E1B9EEE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FFB907-0386-4329-8BF0-1D89387E60DC}" type="sibTrans" cxnId="{9D40944A-A3D0-4A3C-9A3A-19818E1B9EEE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5CFA19-C561-4C9D-9F02-497AE2FB7F3C}">
      <dgm:prSet custT="1"/>
      <dgm:spPr/>
      <dgm:t>
        <a:bodyPr/>
        <a:lstStyle/>
        <a:p>
          <a:pPr algn="ctr" rtl="0"/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Expansion of GUAN standard network from 6 to 12 stations to be completed by March 2019.</a:t>
          </a:r>
        </a:p>
      </dgm:t>
    </dgm:pt>
    <dgm:pt modelId="{5A175F10-24E7-40F7-BCA2-952C0393624D}" type="parTrans" cxnId="{7E9E12B4-44CD-4615-A113-EAA328AB301E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D06821-6267-496C-B377-D98F83105702}" type="sibTrans" cxnId="{7E9E12B4-44CD-4615-A113-EAA328AB301E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6BB855-95F0-4D8C-97CE-B3BEB7E65C19}">
      <dgm:prSet custT="1"/>
      <dgm:spPr/>
      <dgm:t>
        <a:bodyPr/>
        <a:lstStyle/>
        <a:p>
          <a:pPr algn="ctr" rtl="0"/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Expansion of RS/RW from 43 stations to 55 to be completed by March 2019.</a:t>
          </a:r>
        </a:p>
      </dgm:t>
    </dgm:pt>
    <dgm:pt modelId="{F51B0DBD-27D8-4A60-AC30-73D78CA3C998}" type="parTrans" cxnId="{235745EA-4002-4023-8FC1-73FC7DFAA15B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AD505-7425-4D73-867A-BCE0CD5EF054}" type="sibTrans" cxnId="{235745EA-4002-4023-8FC1-73FC7DFAA15B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C41533-424D-4055-8D7F-7A5B33193100}">
      <dgm:prSet custT="1"/>
      <dgm:spPr/>
      <dgm:t>
        <a:bodyPr/>
        <a:lstStyle/>
        <a:p>
          <a:pPr algn="ctr" rtl="0"/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Continuation of all 43 RS/RW stations with twice a day ascents.</a:t>
          </a:r>
        </a:p>
      </dgm:t>
    </dgm:pt>
    <dgm:pt modelId="{75E87DE0-CEC9-4CBE-A88E-B4A851917686}" type="parTrans" cxnId="{B6141496-75DE-4596-B9BB-D47D119E5B86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C8380C-5E39-42D3-959C-DAC7F8FB0544}" type="sibTrans" cxnId="{B6141496-75DE-4596-B9BB-D47D119E5B86}">
      <dgm:prSet/>
      <dgm:spPr/>
      <dgm:t>
        <a:bodyPr/>
        <a:lstStyle/>
        <a:p>
          <a:pPr algn="ctr"/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C52A45-DD9D-4FCB-939C-7FD7BF58D77F}" type="pres">
      <dgm:prSet presAssocID="{C00CA877-5837-4894-A5F6-8F878A8513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AB133D0B-DBC7-4E8B-A927-A70B4E9774EB}" type="pres">
      <dgm:prSet presAssocID="{87EE96EC-EC3D-462E-8C5D-8FCE6BBB793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0ED2E19-AEDE-45DA-96C0-B5FBB53F0479}" type="pres">
      <dgm:prSet presAssocID="{C5746F6F-3F95-4F0B-B326-1C5876DF1DFC}" presName="spacer" presStyleCnt="0"/>
      <dgm:spPr/>
    </dgm:pt>
    <dgm:pt modelId="{B7F48126-815E-4B77-B00E-1F9B7C117FC7}" type="pres">
      <dgm:prSet presAssocID="{0F4089BF-5231-49B5-99D8-ADF2845D519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554C8D4-2DC4-480C-AF55-B6C65FF3C0DC}" type="pres">
      <dgm:prSet presAssocID="{61FFB907-0386-4329-8BF0-1D89387E60DC}" presName="spacer" presStyleCnt="0"/>
      <dgm:spPr/>
    </dgm:pt>
    <dgm:pt modelId="{C6E916C1-2D45-4588-AA32-6BAEAB88A9DE}" type="pres">
      <dgm:prSet presAssocID="{385CFA19-C561-4C9D-9F02-497AE2FB7F3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B0E06ED-FFE4-4F4D-97ED-B65988CDDAB1}" type="pres">
      <dgm:prSet presAssocID="{24D06821-6267-496C-B377-D98F83105702}" presName="spacer" presStyleCnt="0"/>
      <dgm:spPr/>
    </dgm:pt>
    <dgm:pt modelId="{9B1653F2-6AC9-47E4-AC77-E511FC457AF9}" type="pres">
      <dgm:prSet presAssocID="{BB6BB855-95F0-4D8C-97CE-B3BEB7E65C1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8240B52-2A23-455A-A5B3-F47335C196FC}" type="pres">
      <dgm:prSet presAssocID="{518AD505-7425-4D73-867A-BCE0CD5EF054}" presName="spacer" presStyleCnt="0"/>
      <dgm:spPr/>
    </dgm:pt>
    <dgm:pt modelId="{51BB05C1-D239-48B1-8D86-5199B987F4E0}" type="pres">
      <dgm:prSet presAssocID="{F6C41533-424D-4055-8D7F-7A5B3319310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AA2D35A1-8D00-49E6-9602-AA5021D5F91E}" type="presOf" srcId="{0F4089BF-5231-49B5-99D8-ADF2845D5191}" destId="{B7F48126-815E-4B77-B00E-1F9B7C117FC7}" srcOrd="0" destOrd="0" presId="urn:microsoft.com/office/officeart/2005/8/layout/vList2"/>
    <dgm:cxn modelId="{235745EA-4002-4023-8FC1-73FC7DFAA15B}" srcId="{C00CA877-5837-4894-A5F6-8F878A8513D2}" destId="{BB6BB855-95F0-4D8C-97CE-B3BEB7E65C19}" srcOrd="3" destOrd="0" parTransId="{F51B0DBD-27D8-4A60-AC30-73D78CA3C998}" sibTransId="{518AD505-7425-4D73-867A-BCE0CD5EF054}"/>
    <dgm:cxn modelId="{E9965C4C-C775-4EDF-BF01-73BBD5C91B0E}" type="presOf" srcId="{BB6BB855-95F0-4D8C-97CE-B3BEB7E65C19}" destId="{9B1653F2-6AC9-47E4-AC77-E511FC457AF9}" srcOrd="0" destOrd="0" presId="urn:microsoft.com/office/officeart/2005/8/layout/vList2"/>
    <dgm:cxn modelId="{B6141496-75DE-4596-B9BB-D47D119E5B86}" srcId="{C00CA877-5837-4894-A5F6-8F878A8513D2}" destId="{F6C41533-424D-4055-8D7F-7A5B33193100}" srcOrd="4" destOrd="0" parTransId="{75E87DE0-CEC9-4CBE-A88E-B4A851917686}" sibTransId="{35C8380C-5E39-42D3-959C-DAC7F8FB0544}"/>
    <dgm:cxn modelId="{A5BAB1BB-3DE8-4756-89A0-95D210D94749}" srcId="{C00CA877-5837-4894-A5F6-8F878A8513D2}" destId="{87EE96EC-EC3D-462E-8C5D-8FCE6BBB7932}" srcOrd="0" destOrd="0" parTransId="{B17473D0-6BEF-4348-829F-DD04D4CFA441}" sibTransId="{C5746F6F-3F95-4F0B-B326-1C5876DF1DFC}"/>
    <dgm:cxn modelId="{0DBF1F3F-4DF0-46D4-BF97-F9D0B7A48776}" type="presOf" srcId="{87EE96EC-EC3D-462E-8C5D-8FCE6BBB7932}" destId="{AB133D0B-DBC7-4E8B-A927-A70B4E9774EB}" srcOrd="0" destOrd="0" presId="urn:microsoft.com/office/officeart/2005/8/layout/vList2"/>
    <dgm:cxn modelId="{9D40944A-A3D0-4A3C-9A3A-19818E1B9EEE}" srcId="{C00CA877-5837-4894-A5F6-8F878A8513D2}" destId="{0F4089BF-5231-49B5-99D8-ADF2845D5191}" srcOrd="1" destOrd="0" parTransId="{D335FAF7-F958-4908-987B-8E686283FE7B}" sibTransId="{61FFB907-0386-4329-8BF0-1D89387E60DC}"/>
    <dgm:cxn modelId="{7E9E12B4-44CD-4615-A113-EAA328AB301E}" srcId="{C00CA877-5837-4894-A5F6-8F878A8513D2}" destId="{385CFA19-C561-4C9D-9F02-497AE2FB7F3C}" srcOrd="2" destOrd="0" parTransId="{5A175F10-24E7-40F7-BCA2-952C0393624D}" sibTransId="{24D06821-6267-496C-B377-D98F83105702}"/>
    <dgm:cxn modelId="{A72B90D5-86A9-4AA7-A81A-6E3E17C178A9}" type="presOf" srcId="{385CFA19-C561-4C9D-9F02-497AE2FB7F3C}" destId="{C6E916C1-2D45-4588-AA32-6BAEAB88A9DE}" srcOrd="0" destOrd="0" presId="urn:microsoft.com/office/officeart/2005/8/layout/vList2"/>
    <dgm:cxn modelId="{68CE79F0-9236-4598-9E28-3C04772AE684}" type="presOf" srcId="{F6C41533-424D-4055-8D7F-7A5B33193100}" destId="{51BB05C1-D239-48B1-8D86-5199B987F4E0}" srcOrd="0" destOrd="0" presId="urn:microsoft.com/office/officeart/2005/8/layout/vList2"/>
    <dgm:cxn modelId="{2F1B11CE-8ACE-47CA-B110-65AD15E75BFB}" type="presOf" srcId="{C00CA877-5837-4894-A5F6-8F878A8513D2}" destId="{8CC52A45-DD9D-4FCB-939C-7FD7BF58D77F}" srcOrd="0" destOrd="0" presId="urn:microsoft.com/office/officeart/2005/8/layout/vList2"/>
    <dgm:cxn modelId="{344AA3D4-5C23-4C9F-9A2F-B8BC865E16A5}" type="presParOf" srcId="{8CC52A45-DD9D-4FCB-939C-7FD7BF58D77F}" destId="{AB133D0B-DBC7-4E8B-A927-A70B4E9774EB}" srcOrd="0" destOrd="0" presId="urn:microsoft.com/office/officeart/2005/8/layout/vList2"/>
    <dgm:cxn modelId="{0699A625-3BC2-4DD3-BE24-3790FA03ED78}" type="presParOf" srcId="{8CC52A45-DD9D-4FCB-939C-7FD7BF58D77F}" destId="{40ED2E19-AEDE-45DA-96C0-B5FBB53F0479}" srcOrd="1" destOrd="0" presId="urn:microsoft.com/office/officeart/2005/8/layout/vList2"/>
    <dgm:cxn modelId="{B1566A75-593A-4119-A848-05C1480BBF23}" type="presParOf" srcId="{8CC52A45-DD9D-4FCB-939C-7FD7BF58D77F}" destId="{B7F48126-815E-4B77-B00E-1F9B7C117FC7}" srcOrd="2" destOrd="0" presId="urn:microsoft.com/office/officeart/2005/8/layout/vList2"/>
    <dgm:cxn modelId="{CFD56A1A-0BF6-49B5-8169-EFF7BF253DE5}" type="presParOf" srcId="{8CC52A45-DD9D-4FCB-939C-7FD7BF58D77F}" destId="{E554C8D4-2DC4-480C-AF55-B6C65FF3C0DC}" srcOrd="3" destOrd="0" presId="urn:microsoft.com/office/officeart/2005/8/layout/vList2"/>
    <dgm:cxn modelId="{BD2C636C-B464-43A3-A22E-827899439286}" type="presParOf" srcId="{8CC52A45-DD9D-4FCB-939C-7FD7BF58D77F}" destId="{C6E916C1-2D45-4588-AA32-6BAEAB88A9DE}" srcOrd="4" destOrd="0" presId="urn:microsoft.com/office/officeart/2005/8/layout/vList2"/>
    <dgm:cxn modelId="{9559923B-5EA1-4F75-A2B7-0CDDBD788B5D}" type="presParOf" srcId="{8CC52A45-DD9D-4FCB-939C-7FD7BF58D77F}" destId="{4B0E06ED-FFE4-4F4D-97ED-B65988CDDAB1}" srcOrd="5" destOrd="0" presId="urn:microsoft.com/office/officeart/2005/8/layout/vList2"/>
    <dgm:cxn modelId="{E4F328B3-2CC7-4A6B-8DC6-E04D112AB224}" type="presParOf" srcId="{8CC52A45-DD9D-4FCB-939C-7FD7BF58D77F}" destId="{9B1653F2-6AC9-47E4-AC77-E511FC457AF9}" srcOrd="6" destOrd="0" presId="urn:microsoft.com/office/officeart/2005/8/layout/vList2"/>
    <dgm:cxn modelId="{F4399AFE-4075-479D-87A9-BA5B427DC3A5}" type="presParOf" srcId="{8CC52A45-DD9D-4FCB-939C-7FD7BF58D77F}" destId="{78240B52-2A23-455A-A5B3-F47335C196FC}" srcOrd="7" destOrd="0" presId="urn:microsoft.com/office/officeart/2005/8/layout/vList2"/>
    <dgm:cxn modelId="{780E1C00-E650-433E-B7EF-3283AA4ED1E6}" type="presParOf" srcId="{8CC52A45-DD9D-4FCB-939C-7FD7BF58D77F}" destId="{51BB05C1-D239-48B1-8D86-5199B987F4E0}" srcOrd="8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12CC54-EE2E-464B-B5A3-EBE236AAA399}" type="doc">
      <dgm:prSet loTypeId="urn:microsoft.com/office/officeart/2005/8/layout/vList6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2957B2-A7A7-4404-92C1-1A1242E9A7A3}">
      <dgm:prSet phldrT="[Text]"/>
      <dgm:spPr/>
      <dgm:t>
        <a:bodyPr/>
        <a:lstStyle/>
        <a:p>
          <a:r>
            <a:rPr lang="en-IN" dirty="0"/>
            <a:t>IAF</a:t>
          </a:r>
          <a:endParaRPr lang="en-US" dirty="0"/>
        </a:p>
      </dgm:t>
    </dgm:pt>
    <dgm:pt modelId="{26F4E622-A819-4871-BA70-E9BAE13B5EC9}" type="parTrans" cxnId="{31ED0A0B-BE44-4F99-95B4-516B9152A329}">
      <dgm:prSet/>
      <dgm:spPr/>
      <dgm:t>
        <a:bodyPr/>
        <a:lstStyle/>
        <a:p>
          <a:endParaRPr lang="en-US"/>
        </a:p>
      </dgm:t>
    </dgm:pt>
    <dgm:pt modelId="{F16E0933-E323-4DC2-8615-6929CE675F2F}" type="sibTrans" cxnId="{31ED0A0B-BE44-4F99-95B4-516B9152A329}">
      <dgm:prSet/>
      <dgm:spPr/>
      <dgm:t>
        <a:bodyPr/>
        <a:lstStyle/>
        <a:p>
          <a:endParaRPr lang="en-US"/>
        </a:p>
      </dgm:t>
    </dgm:pt>
    <dgm:pt modelId="{E75DA104-A55C-40C3-B976-5F3D76AC490E}">
      <dgm:prSet phldrT="[Text]"/>
      <dgm:spPr/>
      <dgm:t>
        <a:bodyPr/>
        <a:lstStyle/>
        <a:p>
          <a:r>
            <a:rPr lang="en-IN" dirty="0"/>
            <a:t>11*</a:t>
          </a:r>
          <a:endParaRPr lang="en-US" dirty="0"/>
        </a:p>
      </dgm:t>
    </dgm:pt>
    <dgm:pt modelId="{18B90FDC-07AB-4775-9276-103E6BDF5B55}" type="parTrans" cxnId="{10879C41-EF67-4D8D-B912-57F1DF27137C}">
      <dgm:prSet/>
      <dgm:spPr/>
      <dgm:t>
        <a:bodyPr/>
        <a:lstStyle/>
        <a:p>
          <a:endParaRPr lang="en-US"/>
        </a:p>
      </dgm:t>
    </dgm:pt>
    <dgm:pt modelId="{C79E29B6-C121-4373-B3B5-9601E8234DEF}" type="sibTrans" cxnId="{10879C41-EF67-4D8D-B912-57F1DF27137C}">
      <dgm:prSet/>
      <dgm:spPr/>
      <dgm:t>
        <a:bodyPr/>
        <a:lstStyle/>
        <a:p>
          <a:endParaRPr lang="en-US"/>
        </a:p>
      </dgm:t>
    </dgm:pt>
    <dgm:pt modelId="{CEB6BAFC-EFEB-4C75-B3D0-6D2E1E1A463F}">
      <dgm:prSet phldrT="[Text]"/>
      <dgm:spPr/>
      <dgm:t>
        <a:bodyPr/>
        <a:lstStyle/>
        <a:p>
          <a:r>
            <a:rPr lang="en-IN" dirty="0"/>
            <a:t>IMD</a:t>
          </a:r>
          <a:endParaRPr lang="en-US" dirty="0"/>
        </a:p>
      </dgm:t>
    </dgm:pt>
    <dgm:pt modelId="{3349EE76-165E-4C35-B46C-32A0A3EA3914}" type="parTrans" cxnId="{8AA7D3DB-868D-4ABA-B38A-35663E3C332A}">
      <dgm:prSet/>
      <dgm:spPr/>
      <dgm:t>
        <a:bodyPr/>
        <a:lstStyle/>
        <a:p>
          <a:endParaRPr lang="en-US"/>
        </a:p>
      </dgm:t>
    </dgm:pt>
    <dgm:pt modelId="{416F6A82-BCE4-4E07-BD32-B14350B16544}" type="sibTrans" cxnId="{8AA7D3DB-868D-4ABA-B38A-35663E3C332A}">
      <dgm:prSet/>
      <dgm:spPr/>
      <dgm:t>
        <a:bodyPr/>
        <a:lstStyle/>
        <a:p>
          <a:endParaRPr lang="en-US"/>
        </a:p>
      </dgm:t>
    </dgm:pt>
    <dgm:pt modelId="{C6A99667-B78E-4473-8C9E-4E43A3282C88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IN" sz="1400" dirty="0"/>
            <a:t>10+ 11</a:t>
          </a:r>
          <a:endParaRPr lang="en-US" sz="1400" dirty="0"/>
        </a:p>
      </dgm:t>
    </dgm:pt>
    <dgm:pt modelId="{B7E21CA8-61D8-4FC1-9EC9-8547FA31C03D}" type="parTrans" cxnId="{D11DDB17-6ED5-45F2-BA08-3BA1DC871435}">
      <dgm:prSet/>
      <dgm:spPr/>
      <dgm:t>
        <a:bodyPr/>
        <a:lstStyle/>
        <a:p>
          <a:endParaRPr lang="en-US"/>
        </a:p>
      </dgm:t>
    </dgm:pt>
    <dgm:pt modelId="{13057FE3-E104-4A3C-9B99-F69A580D30AD}" type="sibTrans" cxnId="{D11DDB17-6ED5-45F2-BA08-3BA1DC871435}">
      <dgm:prSet/>
      <dgm:spPr/>
      <dgm:t>
        <a:bodyPr/>
        <a:lstStyle/>
        <a:p>
          <a:endParaRPr lang="en-US"/>
        </a:p>
      </dgm:t>
    </dgm:pt>
    <dgm:pt modelId="{FF913FCE-5823-4003-BA51-6B13D5D077BB}" type="pres">
      <dgm:prSet presAssocID="{E512CC54-EE2E-464B-B5A3-EBE236AAA39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DDC8C8CC-6240-48CE-B0E0-9152F191D04B}" type="pres">
      <dgm:prSet presAssocID="{E92957B2-A7A7-4404-92C1-1A1242E9A7A3}" presName="linNode" presStyleCnt="0"/>
      <dgm:spPr/>
    </dgm:pt>
    <dgm:pt modelId="{BB9B291D-56F7-4137-B015-017A97FD157C}" type="pres">
      <dgm:prSet presAssocID="{E92957B2-A7A7-4404-92C1-1A1242E9A7A3}" presName="parentShp" presStyleLbl="node1" presStyleIdx="0" presStyleCnt="2" custLinFactNeighborX="6440" custLinFactNeighborY="-2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4A6508-FB9C-42C9-BA26-D9F18F567A91}" type="pres">
      <dgm:prSet presAssocID="{E92957B2-A7A7-4404-92C1-1A1242E9A7A3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BC8136D-78E9-457C-96E4-5B58600D63CE}" type="pres">
      <dgm:prSet presAssocID="{F16E0933-E323-4DC2-8615-6929CE675F2F}" presName="spacing" presStyleCnt="0"/>
      <dgm:spPr/>
    </dgm:pt>
    <dgm:pt modelId="{5D1BAADC-3EC5-4859-8712-30381DEDD2A3}" type="pres">
      <dgm:prSet presAssocID="{CEB6BAFC-EFEB-4C75-B3D0-6D2E1E1A463F}" presName="linNode" presStyleCnt="0"/>
      <dgm:spPr/>
    </dgm:pt>
    <dgm:pt modelId="{56FF721C-E490-4AB1-9AFB-F2C87BFFE263}" type="pres">
      <dgm:prSet presAssocID="{CEB6BAFC-EFEB-4C75-B3D0-6D2E1E1A463F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B75A9ED-D099-4C50-9203-03BE3545055B}" type="pres">
      <dgm:prSet presAssocID="{CEB6BAFC-EFEB-4C75-B3D0-6D2E1E1A463F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31ED0A0B-BE44-4F99-95B4-516B9152A329}" srcId="{E512CC54-EE2E-464B-B5A3-EBE236AAA399}" destId="{E92957B2-A7A7-4404-92C1-1A1242E9A7A3}" srcOrd="0" destOrd="0" parTransId="{26F4E622-A819-4871-BA70-E9BAE13B5EC9}" sibTransId="{F16E0933-E323-4DC2-8615-6929CE675F2F}"/>
    <dgm:cxn modelId="{A8FC433A-95B3-41E3-ADA9-332D1D7949B5}" type="presOf" srcId="{CEB6BAFC-EFEB-4C75-B3D0-6D2E1E1A463F}" destId="{56FF721C-E490-4AB1-9AFB-F2C87BFFE263}" srcOrd="0" destOrd="0" presId="urn:microsoft.com/office/officeart/2005/8/layout/vList6"/>
    <dgm:cxn modelId="{D11DDB17-6ED5-45F2-BA08-3BA1DC871435}" srcId="{CEB6BAFC-EFEB-4C75-B3D0-6D2E1E1A463F}" destId="{C6A99667-B78E-4473-8C9E-4E43A3282C88}" srcOrd="0" destOrd="0" parTransId="{B7E21CA8-61D8-4FC1-9EC9-8547FA31C03D}" sibTransId="{13057FE3-E104-4A3C-9B99-F69A580D30AD}"/>
    <dgm:cxn modelId="{7750626A-51E3-40D7-9591-0520EFA6251A}" type="presOf" srcId="{E75DA104-A55C-40C3-B976-5F3D76AC490E}" destId="{834A6508-FB9C-42C9-BA26-D9F18F567A91}" srcOrd="0" destOrd="0" presId="urn:microsoft.com/office/officeart/2005/8/layout/vList6"/>
    <dgm:cxn modelId="{8AA7D3DB-868D-4ABA-B38A-35663E3C332A}" srcId="{E512CC54-EE2E-464B-B5A3-EBE236AAA399}" destId="{CEB6BAFC-EFEB-4C75-B3D0-6D2E1E1A463F}" srcOrd="1" destOrd="0" parTransId="{3349EE76-165E-4C35-B46C-32A0A3EA3914}" sibTransId="{416F6A82-BCE4-4E07-BD32-B14350B16544}"/>
    <dgm:cxn modelId="{306F750D-37B8-4D8C-8E56-8A245379FA3C}" type="presOf" srcId="{E92957B2-A7A7-4404-92C1-1A1242E9A7A3}" destId="{BB9B291D-56F7-4137-B015-017A97FD157C}" srcOrd="0" destOrd="0" presId="urn:microsoft.com/office/officeart/2005/8/layout/vList6"/>
    <dgm:cxn modelId="{57FB6EA0-DB8C-4D8B-843B-CAF2F55F3D2B}" type="presOf" srcId="{C6A99667-B78E-4473-8C9E-4E43A3282C88}" destId="{FB75A9ED-D099-4C50-9203-03BE3545055B}" srcOrd="0" destOrd="0" presId="urn:microsoft.com/office/officeart/2005/8/layout/vList6"/>
    <dgm:cxn modelId="{10879C41-EF67-4D8D-B912-57F1DF27137C}" srcId="{E92957B2-A7A7-4404-92C1-1A1242E9A7A3}" destId="{E75DA104-A55C-40C3-B976-5F3D76AC490E}" srcOrd="0" destOrd="0" parTransId="{18B90FDC-07AB-4775-9276-103E6BDF5B55}" sibTransId="{C79E29B6-C121-4373-B3B5-9601E8234DEF}"/>
    <dgm:cxn modelId="{0A53B573-96AA-44F2-9874-85240F20556D}" type="presOf" srcId="{E512CC54-EE2E-464B-B5A3-EBE236AAA399}" destId="{FF913FCE-5823-4003-BA51-6B13D5D077BB}" srcOrd="0" destOrd="0" presId="urn:microsoft.com/office/officeart/2005/8/layout/vList6"/>
    <dgm:cxn modelId="{DFC35259-9656-4D04-A576-B0BBD2B23039}" type="presParOf" srcId="{FF913FCE-5823-4003-BA51-6B13D5D077BB}" destId="{DDC8C8CC-6240-48CE-B0E0-9152F191D04B}" srcOrd="0" destOrd="0" presId="urn:microsoft.com/office/officeart/2005/8/layout/vList6"/>
    <dgm:cxn modelId="{66BE5E28-38E5-4844-BAF0-09F6851C9208}" type="presParOf" srcId="{DDC8C8CC-6240-48CE-B0E0-9152F191D04B}" destId="{BB9B291D-56F7-4137-B015-017A97FD157C}" srcOrd="0" destOrd="0" presId="urn:microsoft.com/office/officeart/2005/8/layout/vList6"/>
    <dgm:cxn modelId="{00B85E45-2184-4FD9-8DE2-416FC0C813FF}" type="presParOf" srcId="{DDC8C8CC-6240-48CE-B0E0-9152F191D04B}" destId="{834A6508-FB9C-42C9-BA26-D9F18F567A91}" srcOrd="1" destOrd="0" presId="urn:microsoft.com/office/officeart/2005/8/layout/vList6"/>
    <dgm:cxn modelId="{A6BC8A3B-0C94-4741-AE54-30E1E365A6E1}" type="presParOf" srcId="{FF913FCE-5823-4003-BA51-6B13D5D077BB}" destId="{3BC8136D-78E9-457C-96E4-5B58600D63CE}" srcOrd="1" destOrd="0" presId="urn:microsoft.com/office/officeart/2005/8/layout/vList6"/>
    <dgm:cxn modelId="{EA09F0CD-E1FB-4CCE-8024-D78DBEDB14E5}" type="presParOf" srcId="{FF913FCE-5823-4003-BA51-6B13D5D077BB}" destId="{5D1BAADC-3EC5-4859-8712-30381DEDD2A3}" srcOrd="2" destOrd="0" presId="urn:microsoft.com/office/officeart/2005/8/layout/vList6"/>
    <dgm:cxn modelId="{874D3112-8B8A-48B5-AB2F-D0EC22771F05}" type="presParOf" srcId="{5D1BAADC-3EC5-4859-8712-30381DEDD2A3}" destId="{56FF721C-E490-4AB1-9AFB-F2C87BFFE263}" srcOrd="0" destOrd="0" presId="urn:microsoft.com/office/officeart/2005/8/layout/vList6"/>
    <dgm:cxn modelId="{542CA32A-974A-4D46-B2F3-C210C8253657}" type="presParOf" srcId="{5D1BAADC-3EC5-4859-8712-30381DEDD2A3}" destId="{FB75A9ED-D099-4C50-9203-03BE3545055B}" srcOrd="1" destOrd="0" presId="urn:microsoft.com/office/officeart/2005/8/layout/vList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312F6C-29AA-4901-B7AB-A9FC488CDB0B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DAFD3F32-5AA6-43F8-B930-ABC522DCC9CB}">
      <dgm:prSet phldrT="[Text]"/>
      <dgm:spPr/>
      <dgm:t>
        <a:bodyPr/>
        <a:lstStyle/>
        <a:p>
          <a:r>
            <a:rPr lang="en-IN" dirty="0"/>
            <a:t>C Band</a:t>
          </a:r>
        </a:p>
        <a:p>
          <a:r>
            <a:rPr lang="en-IN" dirty="0"/>
            <a:t>11+11* </a:t>
          </a:r>
          <a:endParaRPr lang="en-US" dirty="0"/>
        </a:p>
      </dgm:t>
    </dgm:pt>
    <dgm:pt modelId="{784D5155-4B30-4454-AC86-1FBEAE6F52E3}" type="parTrans" cxnId="{A638F023-F3F3-4809-A82E-CB4FC38303D9}">
      <dgm:prSet/>
      <dgm:spPr/>
      <dgm:t>
        <a:bodyPr/>
        <a:lstStyle/>
        <a:p>
          <a:endParaRPr lang="en-US"/>
        </a:p>
      </dgm:t>
    </dgm:pt>
    <dgm:pt modelId="{96A295B6-C904-4ACD-BE0B-22E5FB02C5E3}" type="sibTrans" cxnId="{A638F023-F3F3-4809-A82E-CB4FC38303D9}">
      <dgm:prSet/>
      <dgm:spPr/>
      <dgm:t>
        <a:bodyPr/>
        <a:lstStyle/>
        <a:p>
          <a:endParaRPr lang="en-US"/>
        </a:p>
      </dgm:t>
    </dgm:pt>
    <dgm:pt modelId="{F07E9F0C-B197-42A9-8CDB-6A438A4CBF92}">
      <dgm:prSet phldrT="[Text]"/>
      <dgm:spPr/>
      <dgm:t>
        <a:bodyPr/>
        <a:lstStyle/>
        <a:p>
          <a:r>
            <a:rPr lang="en-IN" dirty="0"/>
            <a:t>Compact DWR</a:t>
          </a:r>
        </a:p>
        <a:p>
          <a:r>
            <a:rPr lang="en-IN" dirty="0"/>
            <a:t>12</a:t>
          </a:r>
          <a:endParaRPr lang="en-US" dirty="0"/>
        </a:p>
      </dgm:t>
    </dgm:pt>
    <dgm:pt modelId="{FFBF2BF7-AD3A-42D2-94F1-1DEDA06C2C05}" type="parTrans" cxnId="{73057178-6B8B-4751-915D-8D58F1A372B4}">
      <dgm:prSet/>
      <dgm:spPr/>
      <dgm:t>
        <a:bodyPr/>
        <a:lstStyle/>
        <a:p>
          <a:endParaRPr lang="en-US"/>
        </a:p>
      </dgm:t>
    </dgm:pt>
    <dgm:pt modelId="{2F00096B-E3E5-4A9D-9E24-B551E6B2A7A7}" type="sibTrans" cxnId="{73057178-6B8B-4751-915D-8D58F1A372B4}">
      <dgm:prSet/>
      <dgm:spPr/>
      <dgm:t>
        <a:bodyPr/>
        <a:lstStyle/>
        <a:p>
          <a:endParaRPr lang="en-US"/>
        </a:p>
      </dgm:t>
    </dgm:pt>
    <dgm:pt modelId="{E5BF88D0-6F45-4CDF-92B3-600E5D431651}">
      <dgm:prSet phldrT="[Text]"/>
      <dgm:spPr/>
      <dgm:t>
        <a:bodyPr/>
        <a:lstStyle/>
        <a:p>
          <a:r>
            <a:rPr lang="en-IN" dirty="0"/>
            <a:t>X Band</a:t>
          </a:r>
        </a:p>
        <a:p>
          <a:r>
            <a:rPr lang="en-IN" dirty="0"/>
            <a:t>10+14 </a:t>
          </a:r>
          <a:endParaRPr lang="en-US" dirty="0"/>
        </a:p>
      </dgm:t>
    </dgm:pt>
    <dgm:pt modelId="{0F0511B6-176F-4FB1-8890-C7863CF818BF}" type="parTrans" cxnId="{D9B432B6-BEB7-4145-8543-66F32EDA3844}">
      <dgm:prSet/>
      <dgm:spPr/>
      <dgm:t>
        <a:bodyPr/>
        <a:lstStyle/>
        <a:p>
          <a:endParaRPr lang="en-US"/>
        </a:p>
      </dgm:t>
    </dgm:pt>
    <dgm:pt modelId="{86FB5F1A-4C49-4040-A748-932E144DB0AA}" type="sibTrans" cxnId="{D9B432B6-BEB7-4145-8543-66F32EDA3844}">
      <dgm:prSet/>
      <dgm:spPr/>
      <dgm:t>
        <a:bodyPr/>
        <a:lstStyle/>
        <a:p>
          <a:endParaRPr lang="en-US"/>
        </a:p>
      </dgm:t>
    </dgm:pt>
    <dgm:pt modelId="{FC9A6F43-8CE2-4997-A86B-33C6ADB4D15D}" type="pres">
      <dgm:prSet presAssocID="{6C312F6C-29AA-4901-B7AB-A9FC488CDB0B}" presName="compositeShape" presStyleCnt="0">
        <dgm:presLayoutVars>
          <dgm:chMax val="7"/>
          <dgm:dir/>
          <dgm:resizeHandles val="exact"/>
        </dgm:presLayoutVars>
      </dgm:prSet>
      <dgm:spPr/>
    </dgm:pt>
    <dgm:pt modelId="{12D8C777-37CC-4B2A-AC2A-1D892602CCBC}" type="pres">
      <dgm:prSet presAssocID="{6C312F6C-29AA-4901-B7AB-A9FC488CDB0B}" presName="wedge1" presStyleLbl="node1" presStyleIdx="0" presStyleCnt="3"/>
      <dgm:spPr/>
      <dgm:t>
        <a:bodyPr/>
        <a:lstStyle/>
        <a:p>
          <a:endParaRPr lang="en-IN"/>
        </a:p>
      </dgm:t>
    </dgm:pt>
    <dgm:pt modelId="{12FFBE37-EE11-448C-9F78-6159C22471D7}" type="pres">
      <dgm:prSet presAssocID="{6C312F6C-29AA-4901-B7AB-A9FC488CDB0B}" presName="dummy1a" presStyleCnt="0"/>
      <dgm:spPr/>
    </dgm:pt>
    <dgm:pt modelId="{8DACE244-5144-4070-8AAC-93D2082C1CD7}" type="pres">
      <dgm:prSet presAssocID="{6C312F6C-29AA-4901-B7AB-A9FC488CDB0B}" presName="dummy1b" presStyleCnt="0"/>
      <dgm:spPr/>
    </dgm:pt>
    <dgm:pt modelId="{F98FA77E-220E-4881-A96D-4989F33D5E18}" type="pres">
      <dgm:prSet presAssocID="{6C312F6C-29AA-4901-B7AB-A9FC488CDB0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CD14E59-DF5E-4134-BFA1-A69601B8D03A}" type="pres">
      <dgm:prSet presAssocID="{6C312F6C-29AA-4901-B7AB-A9FC488CDB0B}" presName="wedge2" presStyleLbl="node1" presStyleIdx="1" presStyleCnt="3"/>
      <dgm:spPr/>
      <dgm:t>
        <a:bodyPr/>
        <a:lstStyle/>
        <a:p>
          <a:endParaRPr lang="en-IN"/>
        </a:p>
      </dgm:t>
    </dgm:pt>
    <dgm:pt modelId="{F058B0CA-603C-45D6-9528-6479ED8CC7E5}" type="pres">
      <dgm:prSet presAssocID="{6C312F6C-29AA-4901-B7AB-A9FC488CDB0B}" presName="dummy2a" presStyleCnt="0"/>
      <dgm:spPr/>
    </dgm:pt>
    <dgm:pt modelId="{098E43AC-7F59-4E7C-AFF3-A2AC345FD065}" type="pres">
      <dgm:prSet presAssocID="{6C312F6C-29AA-4901-B7AB-A9FC488CDB0B}" presName="dummy2b" presStyleCnt="0"/>
      <dgm:spPr/>
    </dgm:pt>
    <dgm:pt modelId="{C033C298-02A6-4F48-A261-AEC0FF830AED}" type="pres">
      <dgm:prSet presAssocID="{6C312F6C-29AA-4901-B7AB-A9FC488CDB0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92989CA-93B4-47E7-8D31-D6D9F41E31E2}" type="pres">
      <dgm:prSet presAssocID="{6C312F6C-29AA-4901-B7AB-A9FC488CDB0B}" presName="wedge3" presStyleLbl="node1" presStyleIdx="2" presStyleCnt="3" custLinFactNeighborX="5136"/>
      <dgm:spPr/>
      <dgm:t>
        <a:bodyPr/>
        <a:lstStyle/>
        <a:p>
          <a:endParaRPr lang="en-IN"/>
        </a:p>
      </dgm:t>
    </dgm:pt>
    <dgm:pt modelId="{57C49D8B-446E-4F45-8B87-7F306BA2FC7B}" type="pres">
      <dgm:prSet presAssocID="{6C312F6C-29AA-4901-B7AB-A9FC488CDB0B}" presName="dummy3a" presStyleCnt="0"/>
      <dgm:spPr/>
    </dgm:pt>
    <dgm:pt modelId="{EEDB94C6-1B62-4271-B816-B8AE696A5F45}" type="pres">
      <dgm:prSet presAssocID="{6C312F6C-29AA-4901-B7AB-A9FC488CDB0B}" presName="dummy3b" presStyleCnt="0"/>
      <dgm:spPr/>
    </dgm:pt>
    <dgm:pt modelId="{F23685F2-D54B-4445-A6FE-FC516351D8CF}" type="pres">
      <dgm:prSet presAssocID="{6C312F6C-29AA-4901-B7AB-A9FC488CDB0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01F118A-5AC5-4DA3-A6BB-A6E6F3B909D0}" type="pres">
      <dgm:prSet presAssocID="{96A295B6-C904-4ACD-BE0B-22E5FB02C5E3}" presName="arrowWedge1" presStyleLbl="fgSibTrans2D1" presStyleIdx="0" presStyleCnt="3"/>
      <dgm:spPr/>
    </dgm:pt>
    <dgm:pt modelId="{25529E58-35FA-438A-A264-C7F35EBE13AE}" type="pres">
      <dgm:prSet presAssocID="{2F00096B-E3E5-4A9D-9E24-B551E6B2A7A7}" presName="arrowWedge2" presStyleLbl="fgSibTrans2D1" presStyleIdx="1" presStyleCnt="3"/>
      <dgm:spPr/>
    </dgm:pt>
    <dgm:pt modelId="{205E8165-80C6-4E9B-B864-A239EB144109}" type="pres">
      <dgm:prSet presAssocID="{86FB5F1A-4C49-4040-A748-932E144DB0AA}" presName="arrowWedge3" presStyleLbl="fgSibTrans2D1" presStyleIdx="2" presStyleCnt="3"/>
      <dgm:spPr/>
    </dgm:pt>
  </dgm:ptLst>
  <dgm:cxnLst>
    <dgm:cxn modelId="{5B4D76F7-E830-479E-A39D-5634069A3212}" type="presOf" srcId="{DAFD3F32-5AA6-43F8-B930-ABC522DCC9CB}" destId="{F98FA77E-220E-4881-A96D-4989F33D5E18}" srcOrd="1" destOrd="0" presId="urn:microsoft.com/office/officeart/2005/8/layout/cycle8"/>
    <dgm:cxn modelId="{27D07A34-6795-4D0E-AD53-FFA694D45EE8}" type="presOf" srcId="{F07E9F0C-B197-42A9-8CDB-6A438A4CBF92}" destId="{C033C298-02A6-4F48-A261-AEC0FF830AED}" srcOrd="1" destOrd="0" presId="urn:microsoft.com/office/officeart/2005/8/layout/cycle8"/>
    <dgm:cxn modelId="{A6940C17-69C1-431D-BF65-87746FB74BB7}" type="presOf" srcId="{6C312F6C-29AA-4901-B7AB-A9FC488CDB0B}" destId="{FC9A6F43-8CE2-4997-A86B-33C6ADB4D15D}" srcOrd="0" destOrd="0" presId="urn:microsoft.com/office/officeart/2005/8/layout/cycle8"/>
    <dgm:cxn modelId="{40418E4D-7C3A-45D7-9BB0-3DB2A144B4C2}" type="presOf" srcId="{F07E9F0C-B197-42A9-8CDB-6A438A4CBF92}" destId="{3CD14E59-DF5E-4134-BFA1-A69601B8D03A}" srcOrd="0" destOrd="0" presId="urn:microsoft.com/office/officeart/2005/8/layout/cycle8"/>
    <dgm:cxn modelId="{D9B432B6-BEB7-4145-8543-66F32EDA3844}" srcId="{6C312F6C-29AA-4901-B7AB-A9FC488CDB0B}" destId="{E5BF88D0-6F45-4CDF-92B3-600E5D431651}" srcOrd="2" destOrd="0" parTransId="{0F0511B6-176F-4FB1-8890-C7863CF818BF}" sibTransId="{86FB5F1A-4C49-4040-A748-932E144DB0AA}"/>
    <dgm:cxn modelId="{A638F023-F3F3-4809-A82E-CB4FC38303D9}" srcId="{6C312F6C-29AA-4901-B7AB-A9FC488CDB0B}" destId="{DAFD3F32-5AA6-43F8-B930-ABC522DCC9CB}" srcOrd="0" destOrd="0" parTransId="{784D5155-4B30-4454-AC86-1FBEAE6F52E3}" sibTransId="{96A295B6-C904-4ACD-BE0B-22E5FB02C5E3}"/>
    <dgm:cxn modelId="{0ECBB154-1D06-45D2-B5E4-7319ADD5B94E}" type="presOf" srcId="{E5BF88D0-6F45-4CDF-92B3-600E5D431651}" destId="{F23685F2-D54B-4445-A6FE-FC516351D8CF}" srcOrd="1" destOrd="0" presId="urn:microsoft.com/office/officeart/2005/8/layout/cycle8"/>
    <dgm:cxn modelId="{31D939A0-F454-4AFC-B7E0-5FF1B21E2019}" type="presOf" srcId="{DAFD3F32-5AA6-43F8-B930-ABC522DCC9CB}" destId="{12D8C777-37CC-4B2A-AC2A-1D892602CCBC}" srcOrd="0" destOrd="0" presId="urn:microsoft.com/office/officeart/2005/8/layout/cycle8"/>
    <dgm:cxn modelId="{772A2FAF-9A32-42AD-8B36-B31E83F9430E}" type="presOf" srcId="{E5BF88D0-6F45-4CDF-92B3-600E5D431651}" destId="{A92989CA-93B4-47E7-8D31-D6D9F41E31E2}" srcOrd="0" destOrd="0" presId="urn:microsoft.com/office/officeart/2005/8/layout/cycle8"/>
    <dgm:cxn modelId="{73057178-6B8B-4751-915D-8D58F1A372B4}" srcId="{6C312F6C-29AA-4901-B7AB-A9FC488CDB0B}" destId="{F07E9F0C-B197-42A9-8CDB-6A438A4CBF92}" srcOrd="1" destOrd="0" parTransId="{FFBF2BF7-AD3A-42D2-94F1-1DEDA06C2C05}" sibTransId="{2F00096B-E3E5-4A9D-9E24-B551E6B2A7A7}"/>
    <dgm:cxn modelId="{94F139EE-140D-4E68-968F-297222BCC479}" type="presParOf" srcId="{FC9A6F43-8CE2-4997-A86B-33C6ADB4D15D}" destId="{12D8C777-37CC-4B2A-AC2A-1D892602CCBC}" srcOrd="0" destOrd="0" presId="urn:microsoft.com/office/officeart/2005/8/layout/cycle8"/>
    <dgm:cxn modelId="{89A22967-0F76-4D75-AED0-8A4E465DB67D}" type="presParOf" srcId="{FC9A6F43-8CE2-4997-A86B-33C6ADB4D15D}" destId="{12FFBE37-EE11-448C-9F78-6159C22471D7}" srcOrd="1" destOrd="0" presId="urn:microsoft.com/office/officeart/2005/8/layout/cycle8"/>
    <dgm:cxn modelId="{AA7BEB6E-0D52-4598-BEF1-2ED405AE7A10}" type="presParOf" srcId="{FC9A6F43-8CE2-4997-A86B-33C6ADB4D15D}" destId="{8DACE244-5144-4070-8AAC-93D2082C1CD7}" srcOrd="2" destOrd="0" presId="urn:microsoft.com/office/officeart/2005/8/layout/cycle8"/>
    <dgm:cxn modelId="{5BB4C082-7B63-432F-8EEC-B93A089E6FB2}" type="presParOf" srcId="{FC9A6F43-8CE2-4997-A86B-33C6ADB4D15D}" destId="{F98FA77E-220E-4881-A96D-4989F33D5E18}" srcOrd="3" destOrd="0" presId="urn:microsoft.com/office/officeart/2005/8/layout/cycle8"/>
    <dgm:cxn modelId="{BA867D1A-AAE1-482D-BF73-1E3138B22F62}" type="presParOf" srcId="{FC9A6F43-8CE2-4997-A86B-33C6ADB4D15D}" destId="{3CD14E59-DF5E-4134-BFA1-A69601B8D03A}" srcOrd="4" destOrd="0" presId="urn:microsoft.com/office/officeart/2005/8/layout/cycle8"/>
    <dgm:cxn modelId="{7318B31C-ED01-479B-BBE6-F059F9ECBB5F}" type="presParOf" srcId="{FC9A6F43-8CE2-4997-A86B-33C6ADB4D15D}" destId="{F058B0CA-603C-45D6-9528-6479ED8CC7E5}" srcOrd="5" destOrd="0" presId="urn:microsoft.com/office/officeart/2005/8/layout/cycle8"/>
    <dgm:cxn modelId="{8DC0D5FC-7584-4DF5-93D5-FE0EB6DECE13}" type="presParOf" srcId="{FC9A6F43-8CE2-4997-A86B-33C6ADB4D15D}" destId="{098E43AC-7F59-4E7C-AFF3-A2AC345FD065}" srcOrd="6" destOrd="0" presId="urn:microsoft.com/office/officeart/2005/8/layout/cycle8"/>
    <dgm:cxn modelId="{54DD0093-0711-4D0C-8379-0E5CF9CD2632}" type="presParOf" srcId="{FC9A6F43-8CE2-4997-A86B-33C6ADB4D15D}" destId="{C033C298-02A6-4F48-A261-AEC0FF830AED}" srcOrd="7" destOrd="0" presId="urn:microsoft.com/office/officeart/2005/8/layout/cycle8"/>
    <dgm:cxn modelId="{3F733B6E-54C0-4007-991A-0E2080B4771B}" type="presParOf" srcId="{FC9A6F43-8CE2-4997-A86B-33C6ADB4D15D}" destId="{A92989CA-93B4-47E7-8D31-D6D9F41E31E2}" srcOrd="8" destOrd="0" presId="urn:microsoft.com/office/officeart/2005/8/layout/cycle8"/>
    <dgm:cxn modelId="{BABDFE85-8BF7-4B02-B499-3ABAEC32FE7C}" type="presParOf" srcId="{FC9A6F43-8CE2-4997-A86B-33C6ADB4D15D}" destId="{57C49D8B-446E-4F45-8B87-7F306BA2FC7B}" srcOrd="9" destOrd="0" presId="urn:microsoft.com/office/officeart/2005/8/layout/cycle8"/>
    <dgm:cxn modelId="{16258B13-9BE4-41B9-86F1-9241D320D40A}" type="presParOf" srcId="{FC9A6F43-8CE2-4997-A86B-33C6ADB4D15D}" destId="{EEDB94C6-1B62-4271-B816-B8AE696A5F45}" srcOrd="10" destOrd="0" presId="urn:microsoft.com/office/officeart/2005/8/layout/cycle8"/>
    <dgm:cxn modelId="{756D5595-01CB-41A3-A51D-259CB2715830}" type="presParOf" srcId="{FC9A6F43-8CE2-4997-A86B-33C6ADB4D15D}" destId="{F23685F2-D54B-4445-A6FE-FC516351D8CF}" srcOrd="11" destOrd="0" presId="urn:microsoft.com/office/officeart/2005/8/layout/cycle8"/>
    <dgm:cxn modelId="{AA58FD05-9EEB-44C7-B4C5-A6F21C12B6A7}" type="presParOf" srcId="{FC9A6F43-8CE2-4997-A86B-33C6ADB4D15D}" destId="{401F118A-5AC5-4DA3-A6BB-A6E6F3B909D0}" srcOrd="12" destOrd="0" presId="urn:microsoft.com/office/officeart/2005/8/layout/cycle8"/>
    <dgm:cxn modelId="{D2851047-7C20-464C-8235-D7C3D4C70066}" type="presParOf" srcId="{FC9A6F43-8CE2-4997-A86B-33C6ADB4D15D}" destId="{25529E58-35FA-438A-A264-C7F35EBE13AE}" srcOrd="13" destOrd="0" presId="urn:microsoft.com/office/officeart/2005/8/layout/cycle8"/>
    <dgm:cxn modelId="{99CB0313-6956-47AF-B87B-D957F9944993}" type="presParOf" srcId="{FC9A6F43-8CE2-4997-A86B-33C6ADB4D15D}" destId="{205E8165-80C6-4E9B-B864-A239EB144109}" srcOrd="14" destOrd="0" presId="urn:microsoft.com/office/officeart/2005/8/layout/cycle8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FDAC7A-E14D-4FBE-ACC4-E1A14BAB66D2}" type="datetimeFigureOut">
              <a:rPr lang="en-US"/>
              <a:pPr>
                <a:defRPr/>
              </a:pPr>
              <a:t>26-Nov-18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15A7C2-9CD0-42A0-A590-C8C3D78BA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438771-24FE-4526-84B5-82E2032B8BC0}" type="datetimeFigureOut">
              <a:rPr lang="en-US"/>
              <a:pPr>
                <a:defRPr/>
              </a:pPr>
              <a:t>26-Nov-18</a:t>
            </a:fld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6463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014A13-83E1-46C1-96AC-82D5A197C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</a:blip>
          <a:srcRect l="11111" t="4305" r="11111" b="9607"/>
          <a:stretch>
            <a:fillRect/>
          </a:stretch>
        </p:blipFill>
        <p:spPr bwMode="auto">
          <a:xfrm>
            <a:off x="4000500" y="0"/>
            <a:ext cx="106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214563" y="5357813"/>
            <a:ext cx="4800600" cy="766762"/>
            <a:chOff x="2057400" y="5357813"/>
            <a:chExt cx="4800600" cy="76688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1755" y="5357813"/>
              <a:ext cx="3600450" cy="523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2464" t="17021" r="2618" b="14894"/>
            <a:stretch>
              <a:fillRect/>
            </a:stretch>
          </p:blipFill>
          <p:spPr bwMode="auto">
            <a:xfrm>
              <a:off x="2057400" y="5715000"/>
              <a:ext cx="4800600" cy="40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54175"/>
            <a:ext cx="8153400" cy="1470025"/>
          </a:xfrm>
          <a:noFill/>
        </p:spPr>
        <p:txBody>
          <a:bodyPr/>
          <a:lstStyle>
            <a:lvl1pPr>
              <a:defRPr sz="5400" b="1">
                <a:solidFill>
                  <a:srgbClr val="09035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81400"/>
            <a:ext cx="7239000" cy="1704988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C15CA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076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066800"/>
            <a:ext cx="4343400" cy="5076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076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066800"/>
            <a:ext cx="8839200" cy="5076825"/>
          </a:xfrm>
        </p:spPr>
        <p:txBody>
          <a:bodyPr/>
          <a:lstStyle/>
          <a:p>
            <a:pPr lvl="0"/>
            <a:endParaRPr lang="en-IN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52400" y="1066800"/>
            <a:ext cx="4343400" cy="5076825"/>
          </a:xfrm>
        </p:spPr>
        <p:txBody>
          <a:bodyPr/>
          <a:lstStyle/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066800"/>
            <a:ext cx="4343400" cy="5076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0" cy="5076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343400" cy="246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1413"/>
            <a:ext cx="4343400" cy="2462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066800"/>
            <a:ext cx="4343400" cy="5076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343400" cy="246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1413"/>
            <a:ext cx="4343400" cy="2462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4860"/>
          </a:xfrm>
        </p:spPr>
        <p:txBody>
          <a:bodyPr anchor="t"/>
          <a:lstStyle>
            <a:lvl1pPr marL="0" indent="0"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486804" cy="5153044"/>
          </a:xfrm>
        </p:spPr>
        <p:txBody>
          <a:bodyPr/>
          <a:lstStyle>
            <a:lvl1pPr marL="0" indent="0" algn="l">
              <a:buNone/>
              <a:defRPr sz="4000">
                <a:solidFill>
                  <a:srgbClr val="0033C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g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gi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A8DAFC">
                <a:alpha val="90000"/>
              </a:srgbClr>
            </a:gs>
            <a:gs pos="100000">
              <a:srgbClr val="FFEBF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ock.jpg"/>
          <p:cNvPicPr>
            <a:picLocks noChangeAspect="1"/>
          </p:cNvPicPr>
          <p:nvPr/>
        </p:nvPicPr>
        <p:blipFill>
          <a:blip r:embed="rId19" cstate="print">
            <a:lum bright="57000" contrast="-69000"/>
          </a:blip>
          <a:srcRect t="21547" r="7717" b="34507"/>
          <a:stretch>
            <a:fillRect/>
          </a:stretch>
        </p:blipFill>
        <p:spPr bwMode="auto">
          <a:xfrm>
            <a:off x="1" y="0"/>
            <a:ext cx="9143999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smtClean="0"/>
              <a:t>Click to edit Master text styles</a:t>
            </a:r>
          </a:p>
          <a:p>
            <a:pPr lvl="1"/>
            <a:r>
              <a:rPr lang="en-IN" smtClean="0"/>
              <a:t>Second level</a:t>
            </a:r>
          </a:p>
        </p:txBody>
      </p:sp>
      <p:pic>
        <p:nvPicPr>
          <p:cNvPr id="1029" name="Picture 4" descr="LOGO copy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</a:blip>
          <a:srcRect l="11111" t="4305" r="11111" b="9607"/>
          <a:stretch>
            <a:fillRect/>
          </a:stretch>
        </p:blipFill>
        <p:spPr bwMode="auto">
          <a:xfrm>
            <a:off x="42863" y="6308725"/>
            <a:ext cx="3857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0" name="Group 9"/>
          <p:cNvGrpSpPr>
            <a:grpSpLocks/>
          </p:cNvGrpSpPr>
          <p:nvPr/>
        </p:nvGrpSpPr>
        <p:grpSpPr bwMode="auto">
          <a:xfrm>
            <a:off x="2428875" y="6429375"/>
            <a:ext cx="4286250" cy="428625"/>
            <a:chOff x="2428860" y="6429396"/>
            <a:chExt cx="4286280" cy="42860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19000" contrast="2000"/>
            </a:blip>
            <a:srcRect/>
            <a:stretch>
              <a:fillRect/>
            </a:stretch>
          </p:blipFill>
          <p:spPr bwMode="auto">
            <a:xfrm>
              <a:off x="2857488" y="6429396"/>
              <a:ext cx="3227518" cy="214314"/>
            </a:xfrm>
            <a:prstGeom prst="rect">
              <a:avLst/>
            </a:prstGeom>
            <a:ln>
              <a:solidFill>
                <a:schemeClr val="bg1">
                  <a:alpha val="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19000" contrast="2000"/>
            </a:blip>
            <a:srcRect/>
            <a:stretch>
              <a:fillRect/>
            </a:stretch>
          </p:blipFill>
          <p:spPr bwMode="auto">
            <a:xfrm>
              <a:off x="2428860" y="6572272"/>
              <a:ext cx="4286280" cy="285728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ffectLst/>
          </p:spPr>
        </p:pic>
      </p:grpSp>
      <p:cxnSp>
        <p:nvCxnSpPr>
          <p:cNvPr id="16" name="Straight Connector 15"/>
          <p:cNvCxnSpPr/>
          <p:nvPr/>
        </p:nvCxnSpPr>
        <p:spPr>
          <a:xfrm>
            <a:off x="1285875" y="6286500"/>
            <a:ext cx="6357938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1" descr="G:\presentfor\rain-thunder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358188" y="6323013"/>
            <a:ext cx="7143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6317" r:id="rId1"/>
    <p:sldLayoutId id="2147486301" r:id="rId2"/>
    <p:sldLayoutId id="2147486302" r:id="rId3"/>
    <p:sldLayoutId id="2147486303" r:id="rId4"/>
    <p:sldLayoutId id="2147486304" r:id="rId5"/>
    <p:sldLayoutId id="2147486305" r:id="rId6"/>
    <p:sldLayoutId id="2147486306" r:id="rId7"/>
    <p:sldLayoutId id="2147486307" r:id="rId8"/>
    <p:sldLayoutId id="2147486308" r:id="rId9"/>
    <p:sldLayoutId id="2147486309" r:id="rId10"/>
    <p:sldLayoutId id="2147486310" r:id="rId11"/>
    <p:sldLayoutId id="2147486311" r:id="rId12"/>
    <p:sldLayoutId id="2147486312" r:id="rId13"/>
    <p:sldLayoutId id="2147486313" r:id="rId14"/>
    <p:sldLayoutId id="2147486314" r:id="rId15"/>
    <p:sldLayoutId id="2147486315" r:id="rId16"/>
    <p:sldLayoutId id="2147486316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3200" b="1" kern="1200">
          <a:solidFill>
            <a:srgbClr val="0033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 b="1" kern="1200">
          <a:solidFill>
            <a:srgbClr val="003399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rapid.imd.gov.in/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11" Type="http://schemas.openxmlformats.org/officeDocument/2006/relationships/diagramColors" Target="../diagrams/colors3.xml"/><Relationship Id="rId5" Type="http://schemas.openxmlformats.org/officeDocument/2006/relationships/diagramLayout" Target="../diagrams/layout2.xml"/><Relationship Id="rId10" Type="http://schemas.openxmlformats.org/officeDocument/2006/relationships/diagramQuickStyle" Target="../diagrams/quickStyle3.xml"/><Relationship Id="rId4" Type="http://schemas.openxmlformats.org/officeDocument/2006/relationships/diagramData" Target="../diagrams/data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214282" y="1571612"/>
            <a:ext cx="8715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IMD`s Observational Status Report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4714884"/>
            <a:ext cx="88931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INDIA METEOROLOGICAL DEPARTMENT</a:t>
            </a:r>
          </a:p>
          <a:p>
            <a:pPr algn="ctr" eaLnBrk="0" hangingPunct="0">
              <a:defRPr/>
            </a:pPr>
            <a:r>
              <a:rPr lang="en-US" sz="14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MAUSAM BHAVAN, LODI ROAD , NEW DELHI-110003</a:t>
            </a:r>
          </a:p>
          <a:p>
            <a:pPr algn="ctr" eaLnBrk="0" hangingPunct="0">
              <a:defRPr/>
            </a:pPr>
            <a:r>
              <a:rPr lang="en-US" sz="1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akmitra@imd.gov.in</a:t>
            </a:r>
            <a:endParaRPr lang="en-US" sz="20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3786190"/>
            <a:ext cx="492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Ashim Kumar Mitra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   R.K </a:t>
            </a:r>
            <a:r>
              <a:rPr lang="en-GB" sz="2400" b="1" dirty="0" err="1" smtClean="0">
                <a:solidFill>
                  <a:srgbClr val="C00000"/>
                </a:solidFill>
              </a:rPr>
              <a:t>Giri</a:t>
            </a:r>
            <a:r>
              <a:rPr lang="en-GB" sz="2400" b="1" dirty="0" smtClean="0">
                <a:solidFill>
                  <a:srgbClr val="C00000"/>
                </a:solidFill>
              </a:rPr>
              <a:t> &amp; V. Singh 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6050" y="62150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GODEX-NWP, 27-30 Nov 2018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12215" t="32237" r="11811" b="20196"/>
          <a:stretch>
            <a:fillRect/>
          </a:stretch>
        </p:blipFill>
        <p:spPr bwMode="auto">
          <a:xfrm>
            <a:off x="3000364" y="2357430"/>
            <a:ext cx="2819400" cy="12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119336"/>
            <a:ext cx="15584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</a:rPr>
              <a:t>Inputs;</a:t>
            </a:r>
          </a:p>
          <a:p>
            <a:r>
              <a:rPr lang="en-GB" sz="1400" dirty="0" smtClean="0">
                <a:solidFill>
                  <a:srgbClr val="C00000"/>
                </a:solidFill>
              </a:rPr>
              <a:t>Dr SL </a:t>
            </a:r>
            <a:r>
              <a:rPr lang="en-GB" sz="1400" dirty="0" err="1" smtClean="0">
                <a:solidFill>
                  <a:srgbClr val="C00000"/>
                </a:solidFill>
              </a:rPr>
              <a:t>Singh,IMD</a:t>
            </a:r>
            <a:endParaRPr lang="en-GB" sz="1400" dirty="0" smtClean="0">
              <a:solidFill>
                <a:srgbClr val="C00000"/>
              </a:solidFill>
            </a:endParaRPr>
          </a:p>
          <a:p>
            <a:r>
              <a:rPr lang="en-GB" sz="1400" dirty="0" err="1" smtClean="0">
                <a:solidFill>
                  <a:srgbClr val="C00000"/>
                </a:solidFill>
              </a:rPr>
              <a:t>Sankar</a:t>
            </a:r>
            <a:r>
              <a:rPr lang="en-GB" sz="1400" dirty="0" smtClean="0">
                <a:solidFill>
                  <a:srgbClr val="C00000"/>
                </a:solidFill>
              </a:rPr>
              <a:t> </a:t>
            </a:r>
            <a:r>
              <a:rPr lang="en-GB" sz="1400" dirty="0" err="1" smtClean="0">
                <a:solidFill>
                  <a:srgbClr val="C00000"/>
                </a:solidFill>
              </a:rPr>
              <a:t>Nath,IMD</a:t>
            </a:r>
            <a:endParaRPr lang="en-GB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800600" y="2332038"/>
            <a:ext cx="4302125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736600">
              <a:lnSpc>
                <a:spcPct val="130000"/>
              </a:lnSpc>
              <a:spcBef>
                <a:spcPct val="20000"/>
              </a:spcBef>
              <a:buFontTx/>
              <a:buChar char="•"/>
              <a:tabLst>
                <a:tab pos="2513013" algn="l"/>
                <a:tab pos="2857500" algn="l"/>
              </a:tabLst>
            </a:pPr>
            <a:r>
              <a:rPr lang="en-US" sz="1400" b="1">
                <a:solidFill>
                  <a:schemeClr val="bg1"/>
                </a:solidFill>
              </a:rPr>
              <a:t>Spectral Bands (µm)</a:t>
            </a:r>
          </a:p>
          <a:p>
            <a:pPr marL="342900" indent="-342900" defTabSz="736600">
              <a:lnSpc>
                <a:spcPct val="130000"/>
              </a:lnSpc>
              <a:spcBef>
                <a:spcPct val="20000"/>
              </a:spcBef>
              <a:tabLst>
                <a:tab pos="2513013" algn="l"/>
                <a:tab pos="2857500" algn="l"/>
              </a:tabLst>
            </a:pPr>
            <a:r>
              <a:rPr lang="en-US" sz="1400" b="1">
                <a:solidFill>
                  <a:schemeClr val="bg1"/>
                </a:solidFill>
              </a:rPr>
              <a:t>	Short Wave Infra Red	:  	Six bands </a:t>
            </a:r>
          </a:p>
          <a:p>
            <a:pPr marL="342900" indent="-342900" defTabSz="736600">
              <a:lnSpc>
                <a:spcPct val="130000"/>
              </a:lnSpc>
              <a:spcBef>
                <a:spcPct val="20000"/>
              </a:spcBef>
              <a:tabLst>
                <a:tab pos="2513013" algn="l"/>
                <a:tab pos="2857500" algn="l"/>
              </a:tabLst>
            </a:pPr>
            <a:r>
              <a:rPr lang="en-US" sz="1400" b="1">
                <a:solidFill>
                  <a:schemeClr val="bg1"/>
                </a:solidFill>
              </a:rPr>
              <a:t>	Mid Wave Infra Red 	: 	 Five Bands</a:t>
            </a:r>
          </a:p>
          <a:p>
            <a:pPr marL="342900" indent="-342900" defTabSz="736600">
              <a:lnSpc>
                <a:spcPct val="130000"/>
              </a:lnSpc>
              <a:spcBef>
                <a:spcPct val="20000"/>
              </a:spcBef>
              <a:tabLst>
                <a:tab pos="2513013" algn="l"/>
                <a:tab pos="2857500" algn="l"/>
              </a:tabLst>
            </a:pPr>
            <a:r>
              <a:rPr lang="en-US" sz="1400" b="1">
                <a:solidFill>
                  <a:schemeClr val="bg1"/>
                </a:solidFill>
              </a:rPr>
              <a:t>	Long Wave Infra Red	:  	Seven Bands</a:t>
            </a:r>
          </a:p>
          <a:p>
            <a:pPr marL="342900" indent="-342900" defTabSz="736600">
              <a:lnSpc>
                <a:spcPct val="130000"/>
              </a:lnSpc>
              <a:spcBef>
                <a:spcPct val="20000"/>
              </a:spcBef>
              <a:tabLst>
                <a:tab pos="2513013" algn="l"/>
                <a:tab pos="2857500" algn="l"/>
              </a:tabLst>
            </a:pPr>
            <a:r>
              <a:rPr lang="en-US" sz="1400" b="1">
                <a:solidFill>
                  <a:schemeClr val="bg1"/>
                </a:solidFill>
              </a:rPr>
              <a:t>	Visible 	:   	One Band</a:t>
            </a:r>
          </a:p>
          <a:p>
            <a:pPr marL="342900" indent="-342900" defTabSz="736600">
              <a:lnSpc>
                <a:spcPct val="130000"/>
              </a:lnSpc>
              <a:spcBef>
                <a:spcPct val="20000"/>
              </a:spcBef>
              <a:buFontTx/>
              <a:buChar char="•"/>
              <a:tabLst>
                <a:tab pos="2513013" algn="l"/>
                <a:tab pos="2857500" algn="l"/>
              </a:tabLst>
            </a:pPr>
            <a:r>
              <a:rPr lang="en-US" sz="1400" b="1">
                <a:solidFill>
                  <a:schemeClr val="bg1"/>
                </a:solidFill>
              </a:rPr>
              <a:t>Resolution (km)	: 	10 X 10 for all bands</a:t>
            </a:r>
          </a:p>
          <a:p>
            <a:pPr marL="342900" indent="-342900" defTabSz="736600">
              <a:lnSpc>
                <a:spcPct val="130000"/>
              </a:lnSpc>
              <a:spcBef>
                <a:spcPct val="20000"/>
              </a:spcBef>
              <a:buFontTx/>
              <a:buChar char="•"/>
              <a:tabLst>
                <a:tab pos="2513013" algn="l"/>
                <a:tab pos="2857500" algn="l"/>
              </a:tabLst>
            </a:pPr>
            <a:r>
              <a:rPr lang="en-US" sz="1400" b="1">
                <a:solidFill>
                  <a:schemeClr val="bg1"/>
                </a:solidFill>
              </a:rPr>
              <a:t>No of simultaneous	: 	Four </a:t>
            </a:r>
            <a:br>
              <a:rPr lang="en-US" sz="1400" b="1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bg1"/>
                </a:solidFill>
              </a:rPr>
              <a:t>sounding per band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3200" b="1">
                <a:solidFill>
                  <a:srgbClr val="FF0066"/>
                </a:solidFill>
              </a:rPr>
              <a:t>INSAT - 3D/3DR</a:t>
            </a: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228600" y="2209800"/>
            <a:ext cx="4605338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indent="-225425" defTabSz="736600">
              <a:spcBef>
                <a:spcPct val="20000"/>
              </a:spcBef>
              <a:buFontTx/>
              <a:buChar char="•"/>
            </a:pPr>
            <a:r>
              <a:rPr lang="en-US" sz="1400" b="1">
                <a:solidFill>
                  <a:schemeClr val="bg1"/>
                </a:solidFill>
              </a:rPr>
              <a:t>Spectral Bands (µm)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Visible 		:  0.55 - 0.75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Short Wave Infra Red	:  1.55 - 1.70  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Mid Wave Infra Red 	:  3.80 - 4.00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Water Vapour 		:  6.50 - 7.00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Thermal Infra Red – 1 	: 10.2 - 11.3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Thermal Infra Red – 2 	: 11.5 - 12.5</a:t>
            </a:r>
          </a:p>
          <a:p>
            <a:pPr marL="742950" lvl="1" indent="-285750" defTabSz="736600">
              <a:lnSpc>
                <a:spcPct val="50000"/>
              </a:lnSpc>
              <a:spcBef>
                <a:spcPct val="20000"/>
              </a:spcBef>
            </a:pPr>
            <a:endParaRPr lang="en-US" sz="1400" b="1">
              <a:solidFill>
                <a:schemeClr val="bg1"/>
              </a:solidFill>
            </a:endParaRPr>
          </a:p>
          <a:p>
            <a:pPr marL="225425" indent="-225425" defTabSz="736600">
              <a:spcBef>
                <a:spcPct val="20000"/>
              </a:spcBef>
              <a:buFontTx/>
              <a:buChar char="•"/>
            </a:pPr>
            <a:r>
              <a:rPr lang="en-US" sz="1400" b="1">
                <a:solidFill>
                  <a:schemeClr val="bg1"/>
                </a:solidFill>
              </a:rPr>
              <a:t>Resolution 		: 1 km for Vis, SWIR 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			  4 km for MIR, TIR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			  8 km for WV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400" b="1">
                <a:solidFill>
                  <a:schemeClr val="bg1"/>
                </a:solidFill>
              </a:rPr>
              <a:t>				  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79463" y="1781175"/>
            <a:ext cx="2943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400" b="1">
                <a:solidFill>
                  <a:srgbClr val="FF66FF"/>
                </a:solidFill>
              </a:rPr>
              <a:t>6</a:t>
            </a:r>
            <a:r>
              <a:rPr lang="en-US" sz="2400" b="1">
                <a:solidFill>
                  <a:srgbClr val="00FFFF"/>
                </a:solidFill>
              </a:rPr>
              <a:t> </a:t>
            </a:r>
            <a:r>
              <a:rPr lang="en-US" sz="2400" b="1">
                <a:solidFill>
                  <a:srgbClr val="FF66FF"/>
                </a:solidFill>
              </a:rPr>
              <a:t>Channel</a:t>
            </a:r>
            <a:r>
              <a:rPr lang="en-US" sz="2400" b="1">
                <a:solidFill>
                  <a:srgbClr val="00FFFF"/>
                </a:solidFill>
              </a:rPr>
              <a:t> </a:t>
            </a:r>
            <a:r>
              <a:rPr lang="en-US" sz="2400" b="1">
                <a:solidFill>
                  <a:srgbClr val="FF66FF"/>
                </a:solidFill>
              </a:rPr>
              <a:t>IMAGER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4640263" y="1741488"/>
            <a:ext cx="413226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 eaLnBrk="0" hangingPunct="0">
              <a:lnSpc>
                <a:spcPct val="85000"/>
              </a:lnSpc>
              <a:tabLst>
                <a:tab pos="568325" algn="l"/>
                <a:tab pos="1547813" algn="l"/>
                <a:tab pos="2805113" algn="l"/>
                <a:tab pos="4286250" algn="l"/>
                <a:tab pos="5834063" algn="l"/>
              </a:tabLst>
            </a:pPr>
            <a:r>
              <a:rPr lang="en-US" sz="2400" b="1">
                <a:solidFill>
                  <a:srgbClr val="FF0066"/>
                </a:solidFill>
              </a:rPr>
              <a:t>19 Channel SOUNDER</a:t>
            </a:r>
            <a:endParaRPr lang="en-US" b="1">
              <a:solidFill>
                <a:srgbClr val="FF0066"/>
              </a:solidFill>
            </a:endParaRP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1487488" y="1004888"/>
            <a:ext cx="6291262" cy="492125"/>
          </a:xfrm>
          <a:prstGeom prst="rect">
            <a:avLst/>
          </a:prstGeom>
          <a:solidFill>
            <a:srgbClr val="000066"/>
          </a:solidFill>
          <a:ln w="19050">
            <a:solidFill>
              <a:srgbClr val="66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25000"/>
              </a:spcBef>
            </a:pPr>
            <a:r>
              <a:rPr lang="en-US" sz="2000" b="1">
                <a:solidFill>
                  <a:srgbClr val="FFFF00"/>
                </a:solidFill>
              </a:rPr>
              <a:t>Improved Understanding of Mesoscale Systems</a:t>
            </a:r>
            <a:endParaRPr lang="en-US" sz="2000" b="1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1925"/>
            <a:ext cx="9144000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9048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Present Operational Status</a:t>
            </a:r>
            <a:endParaRPr lang="en-IN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>
          <a:xfrm>
            <a:off x="1" y="990603"/>
            <a:ext cx="9143999" cy="1142999"/>
          </a:xfrm>
        </p:spPr>
        <p:txBody>
          <a:bodyPr/>
          <a:lstStyle/>
          <a:p>
            <a:pPr algn="just"/>
            <a:r>
              <a:rPr lang="en-US" sz="2000" dirty="0"/>
              <a:t>The present IMDPS system is used for processing and dissemination of data from all the three currently operational  Geostationary satellites(Kalpana-1, INSAT-3D, INSAT-3DR). </a:t>
            </a:r>
          </a:p>
          <a:p>
            <a:pPr algn="just" eaLnBrk="1" hangingPunct="1"/>
            <a:endParaRPr lang="en-IN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4" name="Content Placeholder 8"/>
          <p:cNvGraphicFramePr>
            <a:graphicFrameLocks/>
          </p:cNvGraphicFramePr>
          <p:nvPr>
            <p:extLst/>
          </p:nvPr>
        </p:nvGraphicFramePr>
        <p:xfrm>
          <a:off x="1428750" y="2133600"/>
          <a:ext cx="3600451" cy="388322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88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21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13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INSAT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</a:rPr>
                        <a:t> Series</a:t>
                      </a:r>
                      <a:endParaRPr lang="en-IN" sz="16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Temporal Resolution</a:t>
                      </a:r>
                      <a:endParaRPr lang="en-IN" sz="16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805">
                <a:tc>
                  <a:txBody>
                    <a:bodyPr/>
                    <a:lstStyle/>
                    <a:p>
                      <a:r>
                        <a:rPr lang="en-US" sz="1600" dirty="0"/>
                        <a:t>3D -Imager (6 Channel)</a:t>
                      </a:r>
                      <a:endParaRPr lang="en-IN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½ hourly (0000</a:t>
                      </a:r>
                      <a:r>
                        <a:rPr lang="en-US" sz="1600" baseline="0" dirty="0"/>
                        <a:t> &amp; 0030 UTC)</a:t>
                      </a:r>
                      <a:endParaRPr lang="en-IN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7301">
                <a:tc>
                  <a:txBody>
                    <a:bodyPr/>
                    <a:lstStyle/>
                    <a:p>
                      <a:r>
                        <a:rPr lang="en-US" sz="1600" dirty="0"/>
                        <a:t>3D -Sounder (19 Channel)</a:t>
                      </a:r>
                      <a:endParaRPr lang="en-IN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Hourly (Five times Region-A and sixth times region-B)</a:t>
                      </a:r>
                      <a:endParaRPr lang="en-IN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1805">
                <a:tc>
                  <a:txBody>
                    <a:bodyPr/>
                    <a:lstStyle/>
                    <a:p>
                      <a:r>
                        <a:rPr lang="en-US" sz="1600" dirty="0"/>
                        <a:t>3DR -Imager (6 Channel)</a:t>
                      </a:r>
                      <a:endParaRPr lang="en-IN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½ hourly (0015</a:t>
                      </a:r>
                      <a:r>
                        <a:rPr lang="en-US" sz="1600" baseline="0" dirty="0"/>
                        <a:t> &amp; 0045 UTC)</a:t>
                      </a:r>
                      <a:endParaRPr lang="en-IN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58483946"/>
                  </a:ext>
                </a:extLst>
              </a:tr>
              <a:tr h="727301">
                <a:tc>
                  <a:txBody>
                    <a:bodyPr/>
                    <a:lstStyle/>
                    <a:p>
                      <a:r>
                        <a:rPr lang="en-US" sz="1600" dirty="0"/>
                        <a:t>3DR -Sounder (19 Channel)</a:t>
                      </a:r>
                      <a:endParaRPr lang="en-IN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Hourly (Five times Region-A and sixth times region-B)</a:t>
                      </a:r>
                      <a:endParaRPr lang="en-IN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58513885"/>
                  </a:ext>
                </a:extLst>
              </a:tr>
            </a:tbl>
          </a:graphicData>
        </a:graphic>
      </p:graphicFrame>
      <p:pic>
        <p:nvPicPr>
          <p:cNvPr id="5" name="Picture 1" descr="sc_fnl5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7850" y="2667002"/>
            <a:ext cx="2196719" cy="301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131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mall_isrologo_transparent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76202"/>
            <a:ext cx="3429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32341" y="3056375"/>
            <a:ext cx="1875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</a:rPr>
              <a:t>VIS (0.55-</a:t>
            </a:r>
            <a:r>
              <a:rPr lang="en-US" sz="1600" b="1" dirty="0">
                <a:solidFill>
                  <a:srgbClr val="0000FF"/>
                </a:solidFill>
              </a:rPr>
              <a:t>0.75µm)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54009" y="3056375"/>
            <a:ext cx="2035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SWIR(1.55-</a:t>
            </a:r>
            <a:r>
              <a:rPr lang="en-US" sz="2000" b="1" dirty="0">
                <a:solidFill>
                  <a:srgbClr val="0000FF"/>
                </a:solidFill>
              </a:rPr>
              <a:t>1.70µm)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2132" y="3071810"/>
            <a:ext cx="2208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MIR(3.80-4.00µm</a:t>
            </a:r>
            <a:r>
              <a:rPr lang="en-US" sz="11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5857892"/>
            <a:ext cx="1875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WV(6.50-7.10µm</a:t>
            </a:r>
            <a:r>
              <a:rPr lang="en-US" sz="1200" b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6852" y="5799363"/>
            <a:ext cx="2067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TIR-1(10.30-11.30µm</a:t>
            </a:r>
            <a:r>
              <a:rPr lang="en-US" sz="1200" b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0694" y="5786454"/>
            <a:ext cx="2196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TIR-2(11.50-12.50µm</a:t>
            </a:r>
            <a:r>
              <a:rPr lang="en-US" sz="1200" b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43000" y="0"/>
            <a:ext cx="6858000" cy="597154"/>
          </a:xfrm>
          <a:prstGeom prst="rect">
            <a:avLst/>
          </a:prstGeom>
          <a:solidFill>
            <a:srgbClr val="92D050"/>
          </a:solidFill>
        </p:spPr>
        <p:txBody>
          <a:bodyPr>
            <a:normAutofit fontScale="82500" lnSpcReduction="20000"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00FF"/>
                </a:solidFill>
              </a:rPr>
              <a:t>INSAT-3D Imager 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Standard Products (L1B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  <a:p>
            <a:pPr algn="ctr">
              <a:defRPr/>
            </a:pPr>
            <a:endParaRPr lang="en-IN" sz="35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439652" y="0"/>
            <a:ext cx="6229350" cy="71596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US" sz="24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8" descr="http://202.54.31.45/archive/INSAT-3D-IMAGER/3D-FULL-DISK/VISIBLE/3DIMG_27APR2014_0600_L1B_STD_V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399" y="838081"/>
            <a:ext cx="1631369" cy="224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http://202.54.31.45/archive/INSAT-3D-IMAGER/3D-FULL-DISK/SWIR/3DIMG_27APR2014_0600_L1B_STD_SWI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814" y="831745"/>
            <a:ext cx="1490831" cy="227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http://202.54.31.45/archive/INSAT-3D-IMAGER/3D-FULL-DISK/MID_INFRARED/3DIMG_27APR2014_0600_L1B_STD_MI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797" y="804350"/>
            <a:ext cx="1706404" cy="228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://202.54.31.45/archive/INSAT-3D-IMAGER/3D-FULL-DISK/WATERVAPOR/3DIMG_27MAR2014_0600_L1B_STD_W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0853" y="3480645"/>
            <a:ext cx="1407319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http://202.54.31.45/archive/INSAT-3D-IMAGER/3D-FULL-DISK/INFRARED-1/3DIMG_27MAR2014_0600_L1B_STD_IR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9633" y="3480643"/>
            <a:ext cx="1363927" cy="236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ttp://202.54.31.45/archive/INSAT-3D-IMAGER/3D-FULL-DISK/INFRARED-2/3DIMG_27APR2014_0600_L1B_STD_IR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797" y="3398160"/>
            <a:ext cx="1677847" cy="2388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469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mall_isrologo_transparent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76202"/>
            <a:ext cx="3429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10869" y="3201489"/>
            <a:ext cx="2009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VIS (0.55-0.75µm</a:t>
            </a:r>
            <a:r>
              <a:rPr lang="en-US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6853" y="3201489"/>
            <a:ext cx="2013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SWIR(1.55-1.70µm</a:t>
            </a:r>
            <a:r>
              <a:rPr lang="en-US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7635" y="3249338"/>
            <a:ext cx="221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MIR(3.80-4.00µm)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1604" y="5867400"/>
            <a:ext cx="185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WV(6.50-7.10µm)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3273" y="5867400"/>
            <a:ext cx="2093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TIR-1(10.30-11.30µm)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2095" y="5941059"/>
            <a:ext cx="2123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TIR-2(11.50-12.50µm)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43000" y="2"/>
            <a:ext cx="6858000" cy="668591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</a:rPr>
              <a:t>INSAT-3D Imager </a:t>
            </a:r>
            <a:br>
              <a:rPr lang="en-US" sz="2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Sector Products (L1C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n-IN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8" descr="http://www.imd.gov.in/section/satmet/img/3Dasiasec_v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6632" y="921984"/>
            <a:ext cx="1485900" cy="240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http://202.54.31.45/archive/INSAT-3D-IMAGER/3D-ASIA-SECTOR/SWIR/3DIMG_14MAY2014_0830_L1C_ASIA_MER_SWI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590" y="968415"/>
            <a:ext cx="1613060" cy="232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http://www.imd.gov.in/section/satmet/img/3Dasiasec_mi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1197" y="993255"/>
            <a:ext cx="1333074" cy="235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http://www.imd.gov.in/section/satmet/img/3Dasiasec_w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970" y="3538762"/>
            <a:ext cx="1452563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://www.imd.gov.in/section/satmet/img/3Dasiasec_ir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055" y="3671415"/>
            <a:ext cx="1331595" cy="224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http://www.imd.gov.in/section/satmet/img/3Dasiasec_ir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8617" y="3625620"/>
            <a:ext cx="1449218" cy="2404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987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1143000"/>
          </a:xfrm>
        </p:spPr>
        <p:txBody>
          <a:bodyPr/>
          <a:lstStyle/>
          <a:p>
            <a:r>
              <a:rPr lang="en-IN" altLang="en-US" sz="3200" dirty="0" smtClean="0">
                <a:solidFill>
                  <a:schemeClr val="bg1"/>
                </a:solidFill>
              </a:rPr>
              <a:t>INSAT-3D/3DR </a:t>
            </a:r>
            <a:r>
              <a:rPr lang="en-IN" altLang="en-US" sz="3200" dirty="0">
                <a:solidFill>
                  <a:schemeClr val="bg1"/>
                </a:solidFill>
              </a:rPr>
              <a:t>Imager Channel Specification and their uses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47813" y="1341440"/>
          <a:ext cx="6372226" cy="5120640"/>
        </p:xfrm>
        <a:graphic>
          <a:graphicData uri="http://schemas.openxmlformats.org/drawingml/2006/table">
            <a:tbl>
              <a:tblPr/>
              <a:tblGrid>
                <a:gridCol w="763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05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68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56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01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31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Channels Number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Channel ID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Channel name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Spectral range (μm )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Resolution (Km)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Purpose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1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VIS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visible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0.55 – 0.75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1.0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Clouds, Surface features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SWIR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short wave infrared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1.55 – 1.70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1.0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Snow, Ice and water phase in clouds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MIR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medium wave infrared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3.7 – 3.9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4.0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Clouds, Fog, Fire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WV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water vapour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6.5 – 7.1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8.0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Upper-Troposphere Moisture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TIR1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long wave infrared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10.3 – 11.3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4.0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Cloud top and surface temperature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TIR2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split 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11.5 - 12.5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4.0 </a:t>
                      </a: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anose="05000000000000000000" pitchFamily="2" charset="2"/>
                        <a:defRPr sz="2800" b="1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Lower-Troposphere Moisture</a:t>
                      </a:r>
                      <a:endParaRPr kumimoji="0" lang="en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4558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1277541" y="404813"/>
            <a:ext cx="6515100" cy="5903912"/>
          </a:xfrm>
        </p:spPr>
        <p:txBody>
          <a:bodyPr/>
          <a:lstStyle/>
          <a:p>
            <a:pPr marL="609600" indent="-609600" algn="ctr">
              <a:buNone/>
            </a:pPr>
            <a:endParaRPr lang="en-US" sz="1400" u="sng"/>
          </a:p>
          <a:p>
            <a:pPr marL="609600" indent="-609600" algn="ctr">
              <a:buNone/>
            </a:pPr>
            <a:endParaRPr lang="en-US" sz="1400" u="sng"/>
          </a:p>
          <a:p>
            <a:pPr marL="609600" indent="-609600" algn="ctr">
              <a:buNone/>
            </a:pPr>
            <a:endParaRPr lang="en-US" sz="2800"/>
          </a:p>
          <a:p>
            <a:pPr marL="609600" indent="-609600" algn="just">
              <a:buNone/>
            </a:pPr>
            <a:endParaRPr lang="en-US" sz="280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57290" y="500042"/>
          <a:ext cx="6494487" cy="6095484"/>
        </p:xfrm>
        <a:graphic>
          <a:graphicData uri="http://schemas.openxmlformats.org/drawingml/2006/table">
            <a:tbl>
              <a:tblPr/>
              <a:tblGrid>
                <a:gridCol w="13996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010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37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57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Calibri"/>
                          <a:cs typeface="Times New Roman"/>
                        </a:rPr>
                        <a:t>Sector Name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Calibri"/>
                          <a:cs typeface="Times New Roman"/>
                        </a:rPr>
                        <a:t>Channels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5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Calibri"/>
                          <a:cs typeface="Times New Roman"/>
                        </a:rPr>
                        <a:t>No. of Images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Full-Disk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IR1, IR1_Temp, IR2, IR2_Temp, MIR,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MIR_Temp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VIS, SWIR, WV,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WV_temp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MP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7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Asia-Sector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IR1, IR1_Temp, IR2, IR2_Temp, MIR,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MIR_Temp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VIS, SWIR, WV,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WV_temp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MP, CTBT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7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NEQUAD-Sector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IR1, IR1_Temp, IR2, IR2_Temp, MIR,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MIR_Temp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VIS, SWIR, WV,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WV_temp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MP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7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NWQUAD-Sector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IR1, IR1_Temp, IR2, IR2_Temp, MIR,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MIR_Temp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VIS, SWIR, WV,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WV_temp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MP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7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SGP-Sector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IR1, IR1_Temp, IR2, IR2_Temp, MIR,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MIR_Temp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VIS, SWIR, WV, </a:t>
                      </a:r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WV_temp</a:t>
                      </a: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, MP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NEQ                         (HR-Sector)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IR1_HR, IR1_HRBlue,IR1_Temp_BD, IR1_Temp_NHC, IR2_HR, IR2_HRBlue,VIS_HR, VIS_HRBlue, WV_HR, WV_HRBlue, MIR_HR, MIR_HRBlue, SWIR_HR, SWIR_HRBlue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NWQ                      (HR-Sector)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IR1_HR, IR1_HRBlue,IR1_Temp_BD, IR1_Temp_NHC, IR2_HR, IR2_HRBlue,VIS_HR, VIS_HRBlue, WV_HR, WV_HRBlue, MIR_HR, MIR_HRBlue, SWIR_HR, SWIR_HRBlue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Bay of Bengal        (HR-Sector)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IR1_HR, IR1_HRBlue,IR1_Temp_BD, IR1_Temp_NHC, IR2_HR, IR2_HRBlue,VIS_HR, VIS_HRBlue, WV_HR, WV_HRBlue, MIR_HR, MIR_HRBlue, SWIR_HR, SWIR_HRBlue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9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Arabian Sea           (HR-Sector)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IR1_HR, IR1_HRBlue,IR1_Temp_BD, IR1_Temp_NHC, IR2_HR, IR2_HRBlue,VIS_HR, VIS_HRBlue, WV_HR, WV_HRBlue, MIR_HR, MIR_HRBlue, SWIR_HR, SWIR_HRBlue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7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Amarnath Yatra    (HR-Sector)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IR1_HR, IR1_HRBlue,IR1_Temp_HR, IR2_HR, VIS_HR, VIS_HRBlue, WV_HR, SWIR_HR, SWIR_HRBlue, MIR_HR, MIR_Temp_HR,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9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Vaishno Devi         (HR-Sector)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IR1_HR, IR1_HRBlue,IR1_Temp_BD, IR1_Temp_NHC, IR2_HR, IR2_HRBlue,VIS_HR, VIS_HRBlue, WV_HR, WV_HRBlue, MIR_HR, MIR_HRBlue, SWIR_HR, SWIR_HRBlue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7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Nepal                      (HR-Sector)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IR1_HR, IR1_HRBlue,IR1_Temp_HR, IR2_HR, VIS_HR, VIS_HRBlue, WV_HR, SWIR_HR, SWIR_HRBlue, MIR_HR, MIR_Temp_HR, DMP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70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Fog                           (HR-Sector) 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IR1_HR, IR1_HRBlue,IR1_Temp_HR, IR2_HR, VIS_HR, VIS_HRBlue, WV_HR, SWIR_HR, SWIR_HRBlue, MIR_HR, MIR_Temp_HR, DMP, NMP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43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000" b="1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 No</a:t>
                      </a:r>
                      <a:r>
                        <a:rPr lang="en-IN" sz="1000" b="1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of Images generated  half hourly</a:t>
                      </a:r>
                      <a:endParaRPr lang="en-US" sz="1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162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8" marR="26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1815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Detail of Images Generated from </a:t>
            </a:r>
            <a:r>
              <a:rPr lang="en-US" sz="2800" dirty="0" smtClean="0">
                <a:solidFill>
                  <a:srgbClr val="0000FF"/>
                </a:solidFill>
              </a:rPr>
              <a:t>INSAT-3D/3DR </a:t>
            </a:r>
            <a:r>
              <a:rPr lang="en-US" sz="2800" dirty="0">
                <a:solidFill>
                  <a:srgbClr val="0000FF"/>
                </a:solidFill>
              </a:rPr>
              <a:t>Imager</a:t>
            </a:r>
          </a:p>
        </p:txBody>
      </p:sp>
    </p:spTree>
    <p:extLst>
      <p:ext uri="{BB962C8B-B14F-4D97-AF65-F5344CB8AC3E}">
        <p14:creationId xmlns="" xmlns:p14="http://schemas.microsoft.com/office/powerpoint/2010/main" val="575375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119063" y="1033463"/>
            <a:ext cx="85677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254061"/>
                </a:solidFill>
                <a:cs typeface="Times New Roman" pitchFamily="18" charset="0"/>
              </a:rPr>
              <a:t>RAPID(Real time Analysis of Products &amp; Information Dissemination) </a:t>
            </a:r>
            <a:r>
              <a:rPr lang="en-US" sz="1800" dirty="0">
                <a:solidFill>
                  <a:srgbClr val="254061"/>
                </a:solidFill>
                <a:cs typeface="Times New Roman" pitchFamily="18" charset="0"/>
              </a:rPr>
              <a:t>:- It is a web based quick visualization and analysis tool for satellite data on a real time basis. This introduces Next Generation Weather Data Access &amp; Advanced Visualization</a:t>
            </a:r>
            <a:r>
              <a:rPr lang="en-US" sz="1050" dirty="0">
                <a:solidFill>
                  <a:srgbClr val="254061"/>
                </a:solidFill>
                <a:cs typeface="Times New Roman" pitchFamily="18" charset="0"/>
              </a:rPr>
              <a:t>. </a:t>
            </a:r>
            <a:r>
              <a:rPr lang="en-IN" sz="1050" dirty="0">
                <a:solidFill>
                  <a:srgbClr val="10253F"/>
                </a:solidFill>
                <a:hlinkClick r:id="rId2"/>
              </a:rPr>
              <a:t> http://www.rapid.imd.gov.in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2285992"/>
            <a:ext cx="7764462" cy="246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Connects atmospheric- and geosciences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No specific OS/ software/ library / compiler required on the desktop. Access through browser.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Provides features of interest to scientific community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Open standards  OGC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FF"/>
                </a:solidFill>
              </a:rPr>
              <a:t>Web Mapping Service (WMS) – For visualization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FF"/>
                </a:solidFill>
              </a:rPr>
              <a:t>Extensions written for scientific </a:t>
            </a:r>
            <a:r>
              <a:rPr lang="en-US" sz="1800" dirty="0">
                <a:solidFill>
                  <a:srgbClr val="0000FF"/>
                </a:solidFill>
              </a:rPr>
              <a:t>community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Zero learning curve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2968625" y="128588"/>
            <a:ext cx="29162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IN" sz="3600" b="1" i="1">
                <a:solidFill>
                  <a:srgbClr val="C00000"/>
                </a:solidFill>
                <a:latin typeface="Calibri" pitchFamily="34" charset="0"/>
              </a:rPr>
              <a:t>RAPID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143248"/>
            <a:ext cx="2579688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785813" y="0"/>
            <a:ext cx="800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RGB Scheme of INSAT-3D</a:t>
            </a:r>
            <a:endParaRPr lang="en-GB" sz="3200" i="1">
              <a:solidFill>
                <a:srgbClr val="FF0000"/>
              </a:solidFill>
            </a:endParaRP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3810000" y="533400"/>
            <a:ext cx="22461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214313" y="1643063"/>
            <a:ext cx="87153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1800" dirty="0">
                <a:solidFill>
                  <a:schemeClr val="bg1"/>
                </a:solidFill>
              </a:rPr>
              <a:t>A methodology for representing much of the physical information content of the </a:t>
            </a:r>
            <a:r>
              <a:rPr lang="en-GB" sz="1800" dirty="0">
                <a:solidFill>
                  <a:schemeClr val="accent2"/>
                </a:solidFill>
              </a:rPr>
              <a:t>METEOSAT Second Generation (MSG) </a:t>
            </a:r>
            <a:r>
              <a:rPr lang="en-GB" sz="1800" dirty="0">
                <a:solidFill>
                  <a:schemeClr val="bg1"/>
                </a:solidFill>
              </a:rPr>
              <a:t>geostationary satellite using red-green-blue (RGB) composites of the computed physical values of the picture elements is presented. </a:t>
            </a:r>
          </a:p>
          <a:p>
            <a:pPr algn="just"/>
            <a:r>
              <a:rPr lang="en-GB" sz="1800" dirty="0">
                <a:solidFill>
                  <a:schemeClr val="bg1"/>
                </a:solidFill>
              </a:rPr>
              <a:t>The physical values are the solar reflectance in the solar channels and brightness temperature in the thermal channels</a:t>
            </a: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142875" y="3643313"/>
            <a:ext cx="878681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“</a:t>
            </a:r>
            <a:r>
              <a:rPr lang="en-GB" sz="2000" dirty="0">
                <a:solidFill>
                  <a:srgbClr val="FF0000"/>
                </a:solidFill>
              </a:rPr>
              <a:t>Day Microphysical</a:t>
            </a:r>
            <a:r>
              <a:rPr lang="en-GB" sz="2000" dirty="0">
                <a:solidFill>
                  <a:schemeClr val="bg1"/>
                </a:solidFill>
              </a:rPr>
              <a:t>”, presenting cloud microstructure using the solar reflectance component of the 3.9 </a:t>
            </a:r>
            <a:r>
              <a:rPr lang="en-GB" sz="2000" dirty="0" err="1">
                <a:solidFill>
                  <a:schemeClr val="bg1"/>
                </a:solidFill>
              </a:rPr>
              <a:t>μm</a:t>
            </a:r>
            <a:r>
              <a:rPr lang="en-GB" sz="2000" dirty="0">
                <a:solidFill>
                  <a:schemeClr val="bg1"/>
                </a:solidFill>
              </a:rPr>
              <a:t>, visible and thermal IR channels; </a:t>
            </a:r>
          </a:p>
          <a:p>
            <a:pPr marL="342900" indent="-342900" algn="just">
              <a:buFontTx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“</a:t>
            </a:r>
            <a:r>
              <a:rPr lang="en-GB" sz="2000" dirty="0">
                <a:solidFill>
                  <a:srgbClr val="FF0000"/>
                </a:solidFill>
              </a:rPr>
              <a:t>Night Microphysical</a:t>
            </a:r>
            <a:r>
              <a:rPr lang="en-GB" sz="2000" dirty="0">
                <a:solidFill>
                  <a:schemeClr val="bg1"/>
                </a:solidFill>
              </a:rPr>
              <a:t>”, also presenting clouds microstructure using the brightness temperature differences between 10.8 and 3.9μm; </a:t>
            </a:r>
          </a:p>
          <a:p>
            <a:pPr marL="342900" indent="-342900" algn="just"/>
            <a:endParaRPr lang="en-GB" sz="2000" dirty="0"/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285750" y="5214938"/>
            <a:ext cx="8572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>
                <a:solidFill>
                  <a:schemeClr val="accent2"/>
                </a:solidFill>
              </a:rPr>
              <a:t>The scientific basis for these rendering schemes is implemented in IMDPS, New Delhi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1643063" y="142875"/>
            <a:ext cx="4822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INSAT-3D Multispectral (RGB) Composites</a:t>
            </a:r>
          </a:p>
        </p:txBody>
      </p:sp>
      <p:pic>
        <p:nvPicPr>
          <p:cNvPr id="91138" name="Picture 2" descr="http://satellite.imd.gov.in/img/3Dasiasec_vis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8461" t="23908" r="15200" b="31893"/>
          <a:stretch>
            <a:fillRect/>
          </a:stretch>
        </p:blipFill>
        <p:spPr bwMode="auto">
          <a:xfrm>
            <a:off x="413952" y="733168"/>
            <a:ext cx="1649627" cy="2630869"/>
          </a:xfrm>
          <a:prstGeom prst="rect">
            <a:avLst/>
          </a:prstGeom>
          <a:noFill/>
        </p:spPr>
      </p:pic>
      <p:pic>
        <p:nvPicPr>
          <p:cNvPr id="91140" name="Picture 4" descr="http://satellite.imd.gov.in/img/3Dasiasec_swir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8561" t="23032" r="12703" b="31813"/>
          <a:stretch>
            <a:fillRect/>
          </a:stretch>
        </p:blipFill>
        <p:spPr bwMode="auto">
          <a:xfrm>
            <a:off x="2378676" y="724929"/>
            <a:ext cx="1717567" cy="2660821"/>
          </a:xfrm>
          <a:prstGeom prst="rect">
            <a:avLst/>
          </a:prstGeom>
          <a:noFill/>
        </p:spPr>
      </p:pic>
      <p:pic>
        <p:nvPicPr>
          <p:cNvPr id="91142" name="Picture 6" descr="http://satellite.imd.gov.in/img/3Dasiasec_ir1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8609" t="23040" r="13170" b="31883"/>
          <a:stretch>
            <a:fillRect/>
          </a:stretch>
        </p:blipFill>
        <p:spPr bwMode="auto">
          <a:xfrm>
            <a:off x="4417076" y="716691"/>
            <a:ext cx="1724233" cy="2695020"/>
          </a:xfrm>
          <a:prstGeom prst="rect">
            <a:avLst/>
          </a:prstGeom>
          <a:noFill/>
        </p:spPr>
      </p:pic>
      <p:sp>
        <p:nvSpPr>
          <p:cNvPr id="11" name="Plus 10"/>
          <p:cNvSpPr/>
          <p:nvPr/>
        </p:nvSpPr>
        <p:spPr>
          <a:xfrm>
            <a:off x="4140200" y="1779588"/>
            <a:ext cx="258763" cy="39528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Plus 11"/>
          <p:cNvSpPr/>
          <p:nvPr/>
        </p:nvSpPr>
        <p:spPr>
          <a:xfrm>
            <a:off x="2106613" y="1714500"/>
            <a:ext cx="260350" cy="39528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Equal 14"/>
          <p:cNvSpPr/>
          <p:nvPr/>
        </p:nvSpPr>
        <p:spPr>
          <a:xfrm>
            <a:off x="6253163" y="1854200"/>
            <a:ext cx="493712" cy="4191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3801" name="Picture 12" descr="http://satellite.imd.gov.in/img/3Dasiasec_dmp.jpg"/>
          <p:cNvPicPr>
            <a:picLocks noChangeAspect="1" noChangeArrowheads="1"/>
          </p:cNvPicPr>
          <p:nvPr/>
        </p:nvPicPr>
        <p:blipFill>
          <a:blip r:embed="rId5"/>
          <a:srcRect l="37762" t="23271" r="13202" b="32053"/>
          <a:stretch>
            <a:fillRect/>
          </a:stretch>
        </p:blipFill>
        <p:spPr bwMode="auto">
          <a:xfrm>
            <a:off x="6832600" y="485775"/>
            <a:ext cx="205581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Box 16"/>
          <p:cNvSpPr txBox="1">
            <a:spLocks noChangeArrowheads="1"/>
          </p:cNvSpPr>
          <p:nvPr/>
        </p:nvSpPr>
        <p:spPr bwMode="auto">
          <a:xfrm>
            <a:off x="1247775" y="2479675"/>
            <a:ext cx="615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33803" name="TextBox 17"/>
          <p:cNvSpPr txBox="1">
            <a:spLocks noChangeArrowheads="1"/>
          </p:cNvSpPr>
          <p:nvPr/>
        </p:nvSpPr>
        <p:spPr bwMode="auto">
          <a:xfrm>
            <a:off x="3243263" y="2536825"/>
            <a:ext cx="823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92D050"/>
                </a:solidFill>
              </a:rPr>
              <a:t>GREEN</a:t>
            </a:r>
          </a:p>
        </p:txBody>
      </p:sp>
      <p:sp>
        <p:nvSpPr>
          <p:cNvPr id="33804" name="TextBox 18"/>
          <p:cNvSpPr txBox="1">
            <a:spLocks noChangeArrowheads="1"/>
          </p:cNvSpPr>
          <p:nvPr/>
        </p:nvSpPr>
        <p:spPr bwMode="auto">
          <a:xfrm>
            <a:off x="5245100" y="2562225"/>
            <a:ext cx="787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BLUE</a:t>
            </a:r>
          </a:p>
        </p:txBody>
      </p:sp>
      <p:sp>
        <p:nvSpPr>
          <p:cNvPr id="33805" name="TextBox 19"/>
          <p:cNvSpPr txBox="1">
            <a:spLocks noChangeArrowheads="1"/>
          </p:cNvSpPr>
          <p:nvPr/>
        </p:nvSpPr>
        <p:spPr bwMode="auto">
          <a:xfrm>
            <a:off x="7815263" y="2603500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RGB</a:t>
            </a:r>
          </a:p>
        </p:txBody>
      </p:sp>
      <p:sp>
        <p:nvSpPr>
          <p:cNvPr id="33806" name="Rectangle 20"/>
          <p:cNvSpPr>
            <a:spLocks noChangeArrowheads="1"/>
          </p:cNvSpPr>
          <p:nvPr/>
        </p:nvSpPr>
        <p:spPr bwMode="auto">
          <a:xfrm>
            <a:off x="271463" y="3994150"/>
            <a:ext cx="87296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Multispectral or Red-Green-Blue (i.e. RGB) Composites are qualitative, false color images designed to enhance a specific feature :</a:t>
            </a:r>
          </a:p>
          <a:p>
            <a:r>
              <a:rPr lang="en-GB" sz="1600">
                <a:solidFill>
                  <a:srgbClr val="0000FF"/>
                </a:solidFill>
              </a:rPr>
              <a:t>Low clouds and fog ,Fire Hot Spots</a:t>
            </a:r>
          </a:p>
          <a:p>
            <a:r>
              <a:rPr lang="en-GB" sz="1600">
                <a:solidFill>
                  <a:srgbClr val="0000FF"/>
                </a:solidFill>
              </a:rPr>
              <a:t>Snow/Ice ,Cloud Phase, Volcanic Ash, Dust, Convection, Air Mass characteristics</a:t>
            </a:r>
          </a:p>
          <a:p>
            <a:endParaRPr lang="en-GB" sz="1600">
              <a:solidFill>
                <a:srgbClr val="0000FF"/>
              </a:solidFill>
            </a:endParaRPr>
          </a:p>
          <a:p>
            <a:pPr algn="just"/>
            <a:r>
              <a:rPr lang="en-GB" sz="1600">
                <a:solidFill>
                  <a:schemeClr val="bg1"/>
                </a:solidFill>
              </a:rPr>
              <a:t>The 10 bit false color image is created by combining band or band differences into each of the Red, Green, and Blue components with a defined recipe. </a:t>
            </a:r>
            <a:r>
              <a:rPr lang="en-GB" sz="1600">
                <a:solidFill>
                  <a:srgbClr val="FF0000"/>
                </a:solidFill>
              </a:rPr>
              <a:t>The advantage of RGB products </a:t>
            </a:r>
            <a:r>
              <a:rPr lang="en-GB" sz="1600">
                <a:solidFill>
                  <a:schemeClr val="bg1"/>
                </a:solidFill>
              </a:rPr>
              <a:t>is the ability to look at a single image to identify a feature instead of analyzing multiple single channels.</a:t>
            </a:r>
          </a:p>
          <a:p>
            <a:endParaRPr lang="en-GB" sz="1600">
              <a:solidFill>
                <a:srgbClr val="0000FF"/>
              </a:solidFill>
            </a:endParaRPr>
          </a:p>
          <a:p>
            <a:endParaRPr lang="en-GB" sz="1600">
              <a:solidFill>
                <a:schemeClr val="bg1"/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660400" y="3398838"/>
          <a:ext cx="1100138" cy="175260"/>
        </p:xfrm>
        <a:graphic>
          <a:graphicData uri="http://schemas.openxmlformats.org/drawingml/2006/table">
            <a:tbl>
              <a:tblPr/>
              <a:tblGrid>
                <a:gridCol w="110013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VIS (0.55-0.75um)</a:t>
                      </a:r>
                      <a:endParaRPr lang="en-GB" sz="1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42938" y="3643313"/>
          <a:ext cx="1100138" cy="122682"/>
        </p:xfrm>
        <a:graphic>
          <a:graphicData uri="http://schemas.openxmlformats.org/drawingml/2006/table">
            <a:tbl>
              <a:tblPr/>
              <a:tblGrid>
                <a:gridCol w="110013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SWIR (1.67um)</a:t>
                      </a:r>
                      <a:endParaRPr lang="en-GB" sz="7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4779963" y="3441700"/>
            <a:ext cx="9953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FF"/>
                </a:solidFill>
              </a:rPr>
              <a:t>IR (10.8um)</a:t>
            </a: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2679700" y="3417888"/>
            <a:ext cx="1023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B050"/>
                </a:solidFill>
              </a:rPr>
              <a:t>MIR 3.9 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VISION &amp; MISSION of IMD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8892480" cy="5076825"/>
          </a:xfrm>
        </p:spPr>
        <p:txBody>
          <a:bodyPr>
            <a:noAutofit/>
          </a:bodyPr>
          <a:lstStyle/>
          <a:p>
            <a:pPr marL="457200" lvl="1" indent="-457200" algn="just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No weather hazard should go undetected and unpredicted.</a:t>
            </a:r>
          </a:p>
          <a:p>
            <a:pPr marL="457200" lvl="1" indent="-457200" algn="just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Accurate, timely and actionable warnings against any hazards triggering response from the disaster managers and general public to save life and property.</a:t>
            </a:r>
          </a:p>
          <a:p>
            <a:pPr marL="457200" indent="-457200"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00CC"/>
                </a:solidFill>
              </a:rPr>
              <a:t>The first one is possible only with satellite in the absence of dense observational network and DWR in the country for mainly synoptic and </a:t>
            </a:r>
            <a:r>
              <a:rPr lang="en-US" sz="2000" b="1" dirty="0" err="1" smtClean="0">
                <a:solidFill>
                  <a:srgbClr val="0000CC"/>
                </a:solidFill>
              </a:rPr>
              <a:t>meso</a:t>
            </a:r>
            <a:r>
              <a:rPr lang="en-US" sz="2000" b="1" dirty="0" smtClean="0">
                <a:solidFill>
                  <a:srgbClr val="0000CC"/>
                </a:solidFill>
              </a:rPr>
              <a:t>-scale weather hazards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008000"/>
                </a:solidFill>
                <a:cs typeface="Arial" charset="0"/>
              </a:rPr>
              <a:t>IMD using space technology since 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1960s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cs typeface="Arial" charset="0"/>
              </a:rPr>
              <a:t>for synoptic scale systems like cyclone monitoring with 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US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collaboration.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0C15CA"/>
                </a:solidFill>
                <a:cs typeface="Arial" charset="0"/>
              </a:rPr>
              <a:t>Got a boost with INSAT series in 1982. </a:t>
            </a:r>
          </a:p>
          <a:p>
            <a:pPr marL="457200" indent="-457200" algn="just">
              <a:lnSpc>
                <a:spcPct val="150000"/>
              </a:lnSpc>
            </a:pPr>
            <a:r>
              <a:rPr lang="en-US" sz="2000" dirty="0" smtClean="0">
                <a:solidFill>
                  <a:srgbClr val="008000"/>
                </a:solidFill>
                <a:cs typeface="Arial" charset="0"/>
              </a:rPr>
              <a:t>Current products from INSAT-3D/3DR, </a:t>
            </a:r>
            <a:r>
              <a:rPr lang="en-US" sz="2000" dirty="0" err="1" smtClean="0">
                <a:solidFill>
                  <a:srgbClr val="008000"/>
                </a:solidFill>
                <a:cs typeface="Arial" charset="0"/>
              </a:rPr>
              <a:t>Kalpana</a:t>
            </a:r>
            <a:r>
              <a:rPr lang="en-US" sz="2000" dirty="0" smtClean="0">
                <a:solidFill>
                  <a:srgbClr val="008000"/>
                </a:solidFill>
                <a:cs typeface="Arial" charset="0"/>
              </a:rPr>
              <a:t> &amp; INSAT-3A</a:t>
            </a:r>
          </a:p>
          <a:p>
            <a:pPr marL="349250" lvl="0" indent="-3492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C15CA"/>
              </a:solidFill>
              <a:cs typeface="Arial" charset="0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130175" y="155575"/>
            <a:ext cx="30203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How are RGBs Created?</a:t>
            </a: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500063"/>
            <a:ext cx="8929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In the early 2000s, EUMETSAT developed a set of RGB recipes or best practices following the launch of Meteosat Second Generation with the SEVIRI instrument aboard.</a:t>
            </a:r>
          </a:p>
          <a:p>
            <a:endParaRPr lang="en-GB" sz="1600">
              <a:solidFill>
                <a:schemeClr val="bg1"/>
              </a:solidFill>
            </a:endParaRPr>
          </a:p>
          <a:p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 l="20152" t="36404" r="20560" b="29063"/>
          <a:stretch>
            <a:fillRect/>
          </a:stretch>
        </p:blipFill>
        <p:spPr bwMode="auto">
          <a:xfrm>
            <a:off x="142875" y="1143000"/>
            <a:ext cx="4233863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643438" y="1143000"/>
            <a:ext cx="430053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1400">
                <a:solidFill>
                  <a:schemeClr val="bg1"/>
                </a:solidFill>
              </a:rPr>
              <a:t>It is based on considerable experience with the MSG imager SEVIRI. The image manipulations refer to </a:t>
            </a:r>
            <a:r>
              <a:rPr lang="en-GB" sz="1400">
                <a:solidFill>
                  <a:srgbClr val="FF0000"/>
                </a:solidFill>
              </a:rPr>
              <a:t>reflectance factor values (RF)</a:t>
            </a:r>
            <a:r>
              <a:rPr lang="en-GB" sz="1400">
                <a:solidFill>
                  <a:schemeClr val="bg1"/>
                </a:solidFill>
              </a:rPr>
              <a:t> for solar channels and equivalent </a:t>
            </a:r>
            <a:r>
              <a:rPr lang="en-GB" sz="1400">
                <a:solidFill>
                  <a:srgbClr val="FF0000"/>
                </a:solidFill>
              </a:rPr>
              <a:t>brightness temperature </a:t>
            </a:r>
            <a:r>
              <a:rPr lang="en-GB" sz="1400">
                <a:solidFill>
                  <a:schemeClr val="bg1"/>
                </a:solidFill>
              </a:rPr>
              <a:t>values (EBT) for infrared channels. </a:t>
            </a:r>
          </a:p>
          <a:p>
            <a:pPr algn="just"/>
            <a:endParaRPr lang="en-GB" sz="1400">
              <a:solidFill>
                <a:schemeClr val="bg1"/>
              </a:solidFill>
            </a:endParaRPr>
          </a:p>
          <a:p>
            <a:pPr algn="just"/>
            <a:r>
              <a:rPr lang="en-GB" sz="1400">
                <a:solidFill>
                  <a:schemeClr val="bg1"/>
                </a:solidFill>
              </a:rPr>
              <a:t>The enhancement operations expand to the full range of display values (0-1023, BYTE) a limited range (MIN, MAX) of RF or EBT values, applying subsequently a gamma correction2) (GAMMA) for possible non linear expansion</a:t>
            </a:r>
          </a:p>
          <a:p>
            <a:pPr algn="just"/>
            <a:endParaRPr lang="en-GB" sz="1400">
              <a:solidFill>
                <a:schemeClr val="bg1"/>
              </a:solidFill>
            </a:endParaRPr>
          </a:p>
          <a:p>
            <a:pPr algn="just"/>
            <a:endParaRPr lang="en-GB" sz="1400">
              <a:solidFill>
                <a:schemeClr val="bg1"/>
              </a:solidFill>
            </a:endParaRPr>
          </a:p>
        </p:txBody>
      </p:sp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3214688"/>
            <a:ext cx="40894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Rectangle 4"/>
          <p:cNvSpPr>
            <a:spLocks noChangeArrowheads="1"/>
          </p:cNvSpPr>
          <p:nvPr/>
        </p:nvSpPr>
        <p:spPr bwMode="auto">
          <a:xfrm>
            <a:off x="214313" y="4071938"/>
            <a:ext cx="38433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1100">
                <a:solidFill>
                  <a:srgbClr val="FF0000"/>
                </a:solidFill>
                <a:cs typeface="Calibri" pitchFamily="34" charset="0"/>
              </a:rPr>
              <a:t>BT = Brightness Temperature </a:t>
            </a:r>
            <a:endParaRPr lang="en-GB" sz="800"/>
          </a:p>
          <a:p>
            <a:pPr algn="just"/>
            <a:r>
              <a:rPr lang="en-US" sz="1100">
                <a:solidFill>
                  <a:srgbClr val="FF0000"/>
                </a:solidFill>
                <a:cs typeface="Calibri" pitchFamily="34" charset="0"/>
              </a:rPr>
              <a:t>ΔBT = Brightness Temperature Difference</a:t>
            </a:r>
            <a:endParaRPr lang="en-GB" sz="800"/>
          </a:p>
          <a:p>
            <a:pPr algn="just"/>
            <a:r>
              <a:rPr lang="en-US" sz="1100">
                <a:solidFill>
                  <a:srgbClr val="FF0000"/>
                </a:solidFill>
                <a:cs typeface="Calibri" pitchFamily="34" charset="0"/>
              </a:rPr>
              <a:t>R = Reflectance </a:t>
            </a:r>
            <a:endParaRPr lang="en-GB" sz="800"/>
          </a:p>
          <a:p>
            <a:pPr algn="just"/>
            <a:r>
              <a:rPr lang="en-US" sz="1100">
                <a:solidFill>
                  <a:srgbClr val="FF0000"/>
                </a:solidFill>
                <a:cs typeface="Calibri" pitchFamily="34" charset="0"/>
              </a:rPr>
              <a:t>ΔR =Reflectance Difference, γ = Gamma Correction</a:t>
            </a:r>
            <a:endParaRPr lang="en-US"/>
          </a:p>
        </p:txBody>
      </p:sp>
      <p:sp>
        <p:nvSpPr>
          <p:cNvPr id="34824" name="Rectangle 7"/>
          <p:cNvSpPr>
            <a:spLocks noChangeArrowheads="1"/>
          </p:cNvSpPr>
          <p:nvPr/>
        </p:nvSpPr>
        <p:spPr bwMode="auto">
          <a:xfrm>
            <a:off x="4643438" y="4000500"/>
            <a:ext cx="42148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solidFill>
                  <a:schemeClr val="bg1"/>
                </a:solidFill>
              </a:rPr>
              <a:t>The solar channels reflectance and brightness temperature (BT) of INSAT-3D thermal channels are key ingredients for the preparation of the day time and night time microphysical products. </a:t>
            </a:r>
          </a:p>
          <a:p>
            <a:pPr algn="just"/>
            <a:endParaRPr lang="en-US" sz="1200">
              <a:solidFill>
                <a:schemeClr val="bg1"/>
              </a:solidFill>
            </a:endParaRPr>
          </a:p>
          <a:p>
            <a:pPr algn="just"/>
            <a:r>
              <a:rPr lang="en-US" sz="1200">
                <a:solidFill>
                  <a:schemeClr val="bg1"/>
                </a:solidFill>
              </a:rPr>
              <a:t>Lensky et.al, (2008) technique (</a:t>
            </a:r>
            <a:r>
              <a:rPr lang="en-US" sz="1200" i="1">
                <a:solidFill>
                  <a:schemeClr val="bg1"/>
                </a:solidFill>
              </a:rPr>
              <a:t>operational in EUMESAT</a:t>
            </a:r>
            <a:r>
              <a:rPr lang="en-US" sz="1200">
                <a:solidFill>
                  <a:schemeClr val="bg1"/>
                </a:solidFill>
              </a:rPr>
              <a:t>) has been fine tuned according to INSAT-3D multispectral channel specification and implemented to INSAT Meteorological Data Processing System (IMDPS), IMD, New Delhi.</a:t>
            </a:r>
          </a:p>
          <a:p>
            <a:pPr algn="just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4825" name="Rectangle 8"/>
          <p:cNvSpPr>
            <a:spLocks noChangeArrowheads="1"/>
          </p:cNvSpPr>
          <p:nvPr/>
        </p:nvSpPr>
        <p:spPr bwMode="auto">
          <a:xfrm>
            <a:off x="214313" y="5143500"/>
            <a:ext cx="42148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>
                <a:solidFill>
                  <a:schemeClr val="bg1"/>
                </a:solidFill>
              </a:rPr>
              <a:t>Here fine tuning is basically the adjustment of EUMETSAT RGB recipes to retain legacy coloring due to differing spectral characteristics between SEVIRI and INSAT-3D channels.</a:t>
            </a:r>
            <a:endParaRPr lang="en-GB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0" dirty="0" smtClean="0">
                <a:solidFill>
                  <a:schemeClr val="bg2">
                    <a:lumMod val="75000"/>
                  </a:schemeClr>
                </a:solidFill>
              </a:rPr>
              <a:t>Weather Events using </a:t>
            </a:r>
            <a:r>
              <a:rPr lang="en-GB" sz="3600" b="0" dirty="0" smtClean="0">
                <a:solidFill>
                  <a:srgbClr val="FF0000"/>
                </a:solidFill>
              </a:rPr>
              <a:t>RAPID/RGB</a:t>
            </a:r>
            <a:endParaRPr lang="en-GB" sz="3600" b="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 r="6383"/>
          <a:stretch>
            <a:fillRect/>
          </a:stretch>
        </p:blipFill>
        <p:spPr bwMode="auto">
          <a:xfrm>
            <a:off x="0" y="928670"/>
            <a:ext cx="2786050" cy="21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28"/>
            <a:ext cx="192882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4" cstate="print"/>
          <a:srcRect l="29765" t="23812" r="10703" b="24594"/>
          <a:stretch>
            <a:fillRect/>
          </a:stretch>
        </p:blipFill>
        <p:spPr bwMode="auto">
          <a:xfrm>
            <a:off x="1857356" y="3214686"/>
            <a:ext cx="32861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Admin\Desktop\Insat-3D_Annimination\DS_delhi_19_05_2015_1100_DMPJPG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8446" y="3214686"/>
            <a:ext cx="3925554" cy="2857520"/>
          </a:xfrm>
          <a:prstGeom prst="rect">
            <a:avLst/>
          </a:prstGeom>
          <a:noFill/>
          <a:scene3d>
            <a:camera prst="orthographicFront">
              <a:rot lat="1200000" lon="0" rev="0"/>
            </a:camera>
            <a:lightRig rig="threePt" dir="t"/>
          </a:scene3d>
        </p:spPr>
      </p:pic>
      <p:pic>
        <p:nvPicPr>
          <p:cNvPr id="7" name="Picture 3" descr="C:\Documents and Settings\admin\Desktop\IMSRA_RF_21_04_2014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928670"/>
            <a:ext cx="214589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7" cstate="print"/>
          <a:srcRect l="21910" t="23150" r="2435" b="20625"/>
          <a:stretch>
            <a:fillRect/>
          </a:stretch>
        </p:blipFill>
        <p:spPr bwMode="auto">
          <a:xfrm>
            <a:off x="5214942" y="928670"/>
            <a:ext cx="3786182" cy="211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80727"/>
          </a:xfrm>
          <a:noFill/>
        </p:spPr>
        <p:txBody>
          <a:bodyPr/>
          <a:lstStyle/>
          <a:p>
            <a:r>
              <a:rPr lang="en-US" sz="2800" dirty="0" smtClean="0">
                <a:solidFill>
                  <a:srgbClr val="FF3300"/>
                </a:solidFill>
                <a:latin typeface="Arial" charset="0"/>
                <a:cs typeface="Arial" charset="0"/>
              </a:rPr>
              <a:t>Existing products from Indian Satellite used in weather forecasting</a:t>
            </a:r>
            <a:endParaRPr lang="en-IN" sz="2800" dirty="0" smtClean="0">
              <a:solidFill>
                <a:srgbClr val="FF3300"/>
              </a:solidFill>
              <a:latin typeface="Arial" charset="0"/>
              <a:cs typeface="Arial" charset="0"/>
            </a:endParaRPr>
          </a:p>
        </p:txBody>
      </p:sp>
      <p:sp>
        <p:nvSpPr>
          <p:cNvPr id="568323" name="Content Placeholder 2"/>
          <p:cNvSpPr>
            <a:spLocks noGrp="1"/>
          </p:cNvSpPr>
          <p:nvPr>
            <p:ph idx="4294967295"/>
          </p:nvPr>
        </p:nvSpPr>
        <p:spPr>
          <a:xfrm>
            <a:off x="539552" y="836712"/>
            <a:ext cx="8604448" cy="5617170"/>
          </a:xfrm>
        </p:spPr>
        <p:txBody>
          <a:bodyPr/>
          <a:lstStyle/>
          <a:p>
            <a:r>
              <a:rPr lang="en-US" sz="20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Satellite Images: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(a). IR, (b).VIS, (c). WV.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(d). Microwave (Not available)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Satellite Derived products from geostationary satellite: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(a). CMV/WVW (available with low accuracy)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(b). Rainfall products : QPE (available), QPF (not available)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Followings are not available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(b). Wind Shear.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(c). 24 Hrs Shear Tendency.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(d). Upper level Divergence.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(e). Low level Convergence.</a:t>
            </a:r>
          </a:p>
          <a:p>
            <a:pPr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(f). </a:t>
            </a:r>
            <a:r>
              <a:rPr lang="en-US" sz="2000" dirty="0" err="1" smtClean="0">
                <a:latin typeface="Arial" charset="0"/>
                <a:cs typeface="Arial" charset="0"/>
              </a:rPr>
              <a:t>Vorticity</a:t>
            </a:r>
            <a:r>
              <a:rPr lang="en-US" sz="2000" dirty="0" smtClean="0">
                <a:latin typeface="Arial" charset="0"/>
                <a:cs typeface="Arial" charset="0"/>
              </a:rPr>
              <a:t> (850, 700, 500 and 200 </a:t>
            </a:r>
            <a:r>
              <a:rPr lang="en-US" sz="2000" dirty="0" err="1" smtClean="0">
                <a:latin typeface="Arial" charset="0"/>
                <a:cs typeface="Arial" charset="0"/>
              </a:rPr>
              <a:t>hPa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(g). </a:t>
            </a:r>
            <a:r>
              <a:rPr lang="en-US" sz="2000" dirty="0" err="1" smtClean="0">
                <a:latin typeface="Arial" charset="0"/>
                <a:cs typeface="Arial" charset="0"/>
              </a:rPr>
              <a:t>Scatterometer</a:t>
            </a:r>
            <a:r>
              <a:rPr lang="en-US" sz="2000" dirty="0" smtClean="0">
                <a:latin typeface="Arial" charset="0"/>
                <a:cs typeface="Arial" charset="0"/>
              </a:rPr>
              <a:t> winds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(h) Multi-satellite derived winds</a:t>
            </a: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IN" sz="20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Space Technology and Rainfall Mapping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5508104" cy="5076825"/>
          </a:xfrm>
        </p:spPr>
        <p:txBody>
          <a:bodyPr/>
          <a:lstStyle/>
          <a:p>
            <a:r>
              <a:rPr lang="en-US" sz="1800" dirty="0" smtClean="0"/>
              <a:t>Rainfall, Monitoring</a:t>
            </a:r>
          </a:p>
          <a:p>
            <a:pPr lvl="0"/>
            <a:r>
              <a:rPr lang="en-US" sz="1800" dirty="0" smtClean="0"/>
              <a:t>Rain gauge based monitoring</a:t>
            </a:r>
          </a:p>
          <a:p>
            <a:pPr lvl="0"/>
            <a:r>
              <a:rPr lang="en-US" sz="1800" dirty="0" smtClean="0"/>
              <a:t>Satellite and Radar based monitoring </a:t>
            </a:r>
          </a:p>
          <a:p>
            <a:pPr>
              <a:buNone/>
            </a:pPr>
            <a:r>
              <a:rPr lang="en-US" sz="1800" dirty="0" smtClean="0"/>
              <a:t>(ii)    Gridded rainfall data ,  </a:t>
            </a:r>
          </a:p>
          <a:p>
            <a:pPr marL="571500" indent="-571500">
              <a:buAutoNum type="romanLcParenBoth" startAt="3"/>
            </a:pPr>
            <a:r>
              <a:rPr lang="en-US" sz="1800" dirty="0" smtClean="0"/>
              <a:t>Satellite based merged gridded rainfall data  </a:t>
            </a:r>
          </a:p>
          <a:p>
            <a:pPr marL="571500" indent="-571500">
              <a:buAutoNum type="romanLcParenBoth" startAt="3"/>
            </a:pPr>
            <a:r>
              <a:rPr lang="en-US" sz="1800" dirty="0" smtClean="0"/>
              <a:t>TRMM :Rainfall : Not available currently</a:t>
            </a:r>
          </a:p>
          <a:p>
            <a:pPr marL="571500" indent="-571500">
              <a:buAutoNum type="romanLcParenBoth" startAt="3"/>
            </a:pPr>
            <a:r>
              <a:rPr lang="en-US" sz="1800" dirty="0" smtClean="0"/>
              <a:t>Global </a:t>
            </a:r>
            <a:r>
              <a:rPr lang="en-US" sz="1800" dirty="0" err="1" smtClean="0"/>
              <a:t>Precipiotation</a:t>
            </a:r>
            <a:r>
              <a:rPr lang="en-US" sz="1800" dirty="0" smtClean="0"/>
              <a:t> Measurement (GPM)</a:t>
            </a:r>
          </a:p>
          <a:p>
            <a:endParaRPr lang="en-US" sz="1800" dirty="0"/>
          </a:p>
        </p:txBody>
      </p:sp>
      <p:pic>
        <p:nvPicPr>
          <p:cNvPr id="166914" name="Picture 39" descr="http://gdata1.sci.gsfc.nasa.gov/daac-bin/G3/retrieveImage.pl?path=/ftp/incoming/G3/OPS/ws/140600782923810/precipitation.TRMM_3B42_daily.007.AreaMap.2008-11-26.gif&amp;wsid=140600782923810"/>
          <p:cNvPicPr>
            <a:picLocks noChangeAspect="1" noChangeArrowheads="1"/>
          </p:cNvPicPr>
          <p:nvPr/>
        </p:nvPicPr>
        <p:blipFill>
          <a:blip r:embed="rId2" cstate="print"/>
          <a:srcRect l="19841" r="6361" b="6325"/>
          <a:stretch>
            <a:fillRect/>
          </a:stretch>
        </p:blipFill>
        <p:spPr bwMode="auto">
          <a:xfrm>
            <a:off x="5364088" y="1340768"/>
            <a:ext cx="3779912" cy="299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5364088" y="620688"/>
            <a:ext cx="3779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TRMM :Rainfall due to </a:t>
            </a: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Nisha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as monitored by TRMM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Group 34"/>
          <p:cNvGraphicFramePr>
            <a:graphicFrameLocks/>
          </p:cNvGraphicFramePr>
          <p:nvPr/>
        </p:nvGraphicFramePr>
        <p:xfrm>
          <a:off x="0" y="3140969"/>
          <a:ext cx="4716015" cy="3717032"/>
        </p:xfrm>
        <a:graphic>
          <a:graphicData uri="http://schemas.openxmlformats.org/drawingml/2006/table">
            <a:tbl>
              <a:tblPr/>
              <a:tblGrid>
                <a:gridCol w="1403648"/>
                <a:gridCol w="3312367"/>
              </a:tblGrid>
              <a:tr h="723612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INSAT-3D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4650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Hydro-Estimate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45115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Advantage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Convective &amp; non-convective clusters  are identified and different rainfall, temperature relationship are applied.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9575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Improvements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 ° x 0.5°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Limitaion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of 72mm/3hr removed.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9" name="Picture 4" descr="02_Phailin"/>
          <p:cNvPicPr>
            <a:picLocks noChangeAspect="1" noChangeArrowheads="1"/>
          </p:cNvPicPr>
          <p:nvPr/>
        </p:nvPicPr>
        <p:blipFill>
          <a:blip r:embed="rId3" cstate="print"/>
          <a:srcRect b="8434"/>
          <a:stretch>
            <a:fillRect/>
          </a:stretch>
        </p:blipFill>
        <p:spPr bwMode="auto">
          <a:xfrm>
            <a:off x="4716462" y="3981450"/>
            <a:ext cx="4427538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/>
          </p:cNvSpPr>
          <p:nvPr>
            <p:ph type="title" idx="4294967295"/>
          </p:nvPr>
        </p:nvSpPr>
        <p:spPr>
          <a:xfrm>
            <a:off x="827088" y="188913"/>
            <a:ext cx="7416800" cy="711200"/>
          </a:xfrm>
          <a:noFill/>
        </p:spPr>
        <p:txBody>
          <a:bodyPr/>
          <a:lstStyle/>
          <a:p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Satellite based QPF</a:t>
            </a:r>
            <a:endParaRPr lang="en-US" sz="3200" dirty="0" smtClean="0">
              <a:solidFill>
                <a:srgbClr val="008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" name="Picture 43"/>
          <p:cNvPicPr>
            <a:picLocks noChangeAspect="1" noChangeArrowheads="1"/>
          </p:cNvPicPr>
          <p:nvPr/>
        </p:nvPicPr>
        <p:blipFill>
          <a:blip r:embed="rId2" cstate="print"/>
          <a:srcRect l="48291" t="19467" r="13664" b="12770"/>
          <a:stretch>
            <a:fillRect/>
          </a:stretch>
        </p:blipFill>
        <p:spPr bwMode="auto">
          <a:xfrm>
            <a:off x="726773" y="836711"/>
            <a:ext cx="7982508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139952" y="4437112"/>
            <a:ext cx="4067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800" b="1" dirty="0" smtClean="0">
                <a:solidFill>
                  <a:srgbClr val="FF0000"/>
                </a:solidFill>
              </a:rPr>
              <a:t>Accumulated precipitation and forecast based on </a:t>
            </a:r>
            <a:r>
              <a:rPr lang="en-IN" sz="1800" b="1" dirty="0" err="1" smtClean="0">
                <a:solidFill>
                  <a:srgbClr val="FF0000"/>
                </a:solidFill>
              </a:rPr>
              <a:t>etrap</a:t>
            </a:r>
            <a:r>
              <a:rPr lang="en-IN" sz="1800" b="1" dirty="0" smtClean="0">
                <a:solidFill>
                  <a:srgbClr val="FF0000"/>
                </a:solidFill>
              </a:rPr>
              <a:t>: TC, </a:t>
            </a:r>
            <a:r>
              <a:rPr lang="en-IN" sz="1800" b="1" dirty="0" err="1" smtClean="0">
                <a:solidFill>
                  <a:srgbClr val="FF0000"/>
                </a:solidFill>
              </a:rPr>
              <a:t>Phailin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48681"/>
            <a:ext cx="5076056" cy="4032447"/>
          </a:xfrm>
        </p:spPr>
      </p:pic>
      <p:sp>
        <p:nvSpPr>
          <p:cNvPr id="603139" name="Rectangle 2"/>
          <p:cNvSpPr>
            <a:spLocks/>
          </p:cNvSpPr>
          <p:nvPr/>
        </p:nvSpPr>
        <p:spPr bwMode="auto">
          <a:xfrm>
            <a:off x="0" y="0"/>
            <a:ext cx="78501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</a:rPr>
              <a:t>Sea surface wind</a:t>
            </a:r>
            <a:endParaRPr lang="en-US" sz="3200" b="1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4" name="Picture 84" descr="http://rammb.cira.colostate.edu/products/tc_realtime/products/storms/2013IO02/MPSATWND/2013IO02_MPSATWND_201310120000_SWND.GIF"/>
          <p:cNvPicPr>
            <a:picLocks noChangeAspect="1" noChangeArrowheads="1"/>
          </p:cNvPicPr>
          <p:nvPr/>
        </p:nvPicPr>
        <p:blipFill>
          <a:blip r:embed="rId3" cstate="print"/>
          <a:srcRect l="11497" t="24051" r="5566" b="4973"/>
          <a:stretch>
            <a:fillRect/>
          </a:stretch>
        </p:blipFill>
        <p:spPr bwMode="auto">
          <a:xfrm>
            <a:off x="4860033" y="2808374"/>
            <a:ext cx="4283968" cy="404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5004048" y="1916832"/>
            <a:ext cx="4139952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</a:rPr>
              <a:t>Multi-satellite surface wind</a:t>
            </a:r>
            <a:endParaRPr lang="en-US" sz="3200" b="1" dirty="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/>
          <a:srcRect l="32246" t="26458" r="14424" b="18971"/>
          <a:stretch>
            <a:fillRect/>
          </a:stretch>
        </p:blipFill>
        <p:spPr bwMode="auto">
          <a:xfrm>
            <a:off x="571472" y="357166"/>
            <a:ext cx="8143932" cy="624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IMD Radar with Lightning data</a:t>
            </a:r>
            <a:b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3396" t="15875" r="19632" b="14671"/>
          <a:stretch>
            <a:fillRect/>
          </a:stretch>
        </p:blipFill>
        <p:spPr bwMode="auto">
          <a:xfrm>
            <a:off x="1142976" y="785794"/>
            <a:ext cx="7143750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785786" y="357166"/>
            <a:ext cx="757143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4A22F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RAPID SCAN OBSERVATION OF INSAT-3DR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4A22F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1071546"/>
            <a:ext cx="8643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</a:rPr>
              <a:t>Rapid scan imagery  from INSAT 3DR can be used for the analysis of the genesis and evolution of squall lines and their fine structures.</a:t>
            </a:r>
          </a:p>
          <a:p>
            <a:pPr algn="just"/>
            <a:endParaRPr lang="en-US" sz="2000" dirty="0" smtClean="0">
              <a:solidFill>
                <a:schemeClr val="bg1"/>
              </a:solidFill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</a:rPr>
              <a:t>Normal mode coverage in North-South direction is divided into 36blocks. Each block requires 45 seconds and covers 0.5o in N-S direction. 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D:\Captur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786058"/>
            <a:ext cx="4346121" cy="369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Capture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4920996" cy="403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1" name="Rectangle 1"/>
          <p:cNvSpPr>
            <a:spLocks noChangeArrowheads="1"/>
          </p:cNvSpPr>
          <p:nvPr/>
        </p:nvSpPr>
        <p:spPr bwMode="auto">
          <a:xfrm>
            <a:off x="4929158" y="1000108"/>
            <a:ext cx="421484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While selecting the area of coverage for rapid scan, one has to strike the right balance between the extent of coverage and the number of repetitions. 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 following are the key features of the proposal :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Chosen scheme : scheme #2 (7 blocks with 5repetitions).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Date: 15</a:t>
            </a:r>
            <a:r>
              <a:rPr kumimoji="0" lang="en-US" sz="16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May 2017.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Time : 06:15 UTC, 06:19UTC, 06:23UTC, 06:28UTC, 06:3 2UTC.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108" y="0"/>
            <a:ext cx="4813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Proposed scanning strategy 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/>
          </a:bodyPr>
          <a:lstStyle/>
          <a:p>
            <a:r>
              <a:rPr lang="en-IN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Current Status</a:t>
            </a:r>
            <a:endParaRPr lang="en-IN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172200"/>
          </a:xfrm>
        </p:spPr>
        <p:txBody>
          <a:bodyPr>
            <a:normAutofit/>
          </a:bodyPr>
          <a:lstStyle/>
          <a:p>
            <a:r>
              <a:rPr lang="en-IN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Monitoring &amp; Observations</a:t>
            </a:r>
          </a:p>
          <a:p>
            <a:pPr marL="396875" lvl="1" indent="-173038"/>
            <a:r>
              <a:rPr lang="en-IN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Monsoon</a:t>
            </a:r>
          </a:p>
          <a:p>
            <a:pPr marL="396875" lvl="1" indent="-173038"/>
            <a:r>
              <a:rPr lang="en-IN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Cyclones</a:t>
            </a:r>
          </a:p>
          <a:p>
            <a:pPr marL="396875" lvl="1" indent="-173038"/>
            <a:r>
              <a:rPr lang="en-IN" sz="1800" dirty="0" smtClean="0">
                <a:solidFill>
                  <a:srgbClr val="0000CC"/>
                </a:solidFill>
              </a:rPr>
              <a:t>T</a:t>
            </a:r>
            <a:r>
              <a:rPr lang="en-IN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hunderstorms</a:t>
            </a:r>
          </a:p>
          <a:p>
            <a:pPr marL="396875" lvl="1" indent="-173038"/>
            <a:r>
              <a:rPr lang="en-IN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Vegetation/Soil Moisture</a:t>
            </a:r>
          </a:p>
          <a:p>
            <a:pPr marL="396875" lvl="1" indent="-173038"/>
            <a:r>
              <a:rPr lang="en-IN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Clouds/Fog</a:t>
            </a:r>
          </a:p>
          <a:p>
            <a:pPr marL="396875" lvl="1" indent="-173038"/>
            <a:r>
              <a:rPr lang="en-IN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Ocean/Land/Atmosphere </a:t>
            </a:r>
            <a:r>
              <a:rPr lang="en-IN" sz="1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obs</a:t>
            </a:r>
            <a:endParaRPr lang="en-IN" sz="18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IN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IN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 Data communication</a:t>
            </a:r>
          </a:p>
          <a:p>
            <a:endParaRPr lang="en-IN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IN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Defining Initial </a:t>
            </a:r>
          </a:p>
          <a:p>
            <a:pPr>
              <a:buNone/>
            </a:pPr>
            <a:r>
              <a:rPr lang="en-IN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conditions                                                                                 </a:t>
            </a:r>
          </a:p>
          <a:p>
            <a:pPr>
              <a:buNone/>
            </a:pPr>
            <a:r>
              <a:rPr lang="en-IN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of earth, ocean </a:t>
            </a:r>
          </a:p>
          <a:p>
            <a:pPr>
              <a:buNone/>
            </a:pPr>
            <a:r>
              <a:rPr lang="en-IN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&amp; atmosphere                                                                        </a:t>
            </a:r>
            <a:endParaRPr lang="en-IN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IN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Warning Disseminations</a:t>
            </a:r>
            <a:endParaRPr lang="en-IN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7" descr="3DIMG_12OCT2014_0600_L1C_BAY_CYCLONE_TIR1_TEMP_NHC.jpg"/>
          <p:cNvPicPr>
            <a:picLocks noChangeAspect="1" noChangeArrowheads="1"/>
          </p:cNvPicPr>
          <p:nvPr/>
        </p:nvPicPr>
        <p:blipFill>
          <a:blip r:embed="rId2" cstate="print"/>
          <a:srcRect t="6627" r="13028" b="21084"/>
          <a:stretch>
            <a:fillRect/>
          </a:stretch>
        </p:blipFill>
        <p:spPr bwMode="auto">
          <a:xfrm>
            <a:off x="3810000" y="609600"/>
            <a:ext cx="1371600" cy="13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ll\Pictures\modisfog.jpg"/>
          <p:cNvPicPr>
            <a:picLocks noChangeAspect="1" noChangeArrowheads="1"/>
          </p:cNvPicPr>
          <p:nvPr/>
        </p:nvPicPr>
        <p:blipFill>
          <a:blip r:embed="rId3" cstate="print"/>
          <a:srcRect r="36343" b="17424"/>
          <a:stretch>
            <a:fillRect/>
          </a:stretch>
        </p:blipFill>
        <p:spPr bwMode="auto">
          <a:xfrm>
            <a:off x="6248400" y="609600"/>
            <a:ext cx="1295400" cy="132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009-09-04T0000_dailqpe"/>
          <p:cNvPicPr>
            <a:picLocks noChangeAspect="1" noChangeArrowheads="1"/>
          </p:cNvPicPr>
          <p:nvPr/>
        </p:nvPicPr>
        <p:blipFill>
          <a:blip r:embed="rId4" cstate="print"/>
          <a:srcRect l="31012" t="13498" r="26779" b="47594"/>
          <a:stretch>
            <a:fillRect/>
          </a:stretch>
        </p:blipFill>
        <p:spPr bwMode="auto">
          <a:xfrm>
            <a:off x="5029200" y="609600"/>
            <a:ext cx="1219200" cy="13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05" y="609600"/>
            <a:ext cx="1449795" cy="1321809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esktop\early-warning-5.jpg"/>
          <p:cNvPicPr>
            <a:picLocks noChangeAspect="1" noChangeArrowheads="1"/>
          </p:cNvPicPr>
          <p:nvPr/>
        </p:nvPicPr>
        <p:blipFill>
          <a:blip r:embed="rId6" cstate="print"/>
          <a:srcRect l="1132" b="6123"/>
          <a:stretch>
            <a:fillRect/>
          </a:stretch>
        </p:blipFill>
        <p:spPr bwMode="auto">
          <a:xfrm>
            <a:off x="3657600" y="2286000"/>
            <a:ext cx="1066800" cy="1096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C:\Users\Admin\Desktop\Space Meeting\satmet.jpg"/>
          <p:cNvPicPr>
            <a:picLocks noChangeAspect="1" noChangeArrowheads="1"/>
          </p:cNvPicPr>
          <p:nvPr/>
        </p:nvPicPr>
        <p:blipFill>
          <a:blip r:embed="rId7" cstate="print"/>
          <a:srcRect l="3409" t="13636" r="4545" b="9091"/>
          <a:stretch>
            <a:fillRect/>
          </a:stretch>
        </p:blipFill>
        <p:spPr bwMode="auto">
          <a:xfrm>
            <a:off x="4724400" y="2286000"/>
            <a:ext cx="1905000" cy="11430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 l="12215" t="32237" r="11811" b="20196"/>
          <a:stretch>
            <a:fillRect/>
          </a:stretch>
        </p:blipFill>
        <p:spPr bwMode="auto">
          <a:xfrm>
            <a:off x="6019800" y="3744685"/>
            <a:ext cx="2819400" cy="12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209800" y="3733800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Assimilated every 6 hours</a:t>
            </a:r>
          </a:p>
          <a:p>
            <a:pPr lvl="1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Typical No. of observations: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Satellite:             32 GB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8000"/>
                </a:solidFill>
              </a:rPr>
              <a:t>Conventional: ~ 1 GB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1031" name="Picture 7" descr="http://mwrf.com/files/30/23684/fig_02.jpg"/>
          <p:cNvPicPr>
            <a:picLocks noChangeAspect="1" noChangeArrowheads="1"/>
          </p:cNvPicPr>
          <p:nvPr/>
        </p:nvPicPr>
        <p:blipFill>
          <a:blip r:embed="rId9" cstate="print"/>
          <a:srcRect l="3883" r="-971" b="11111"/>
          <a:stretch>
            <a:fillRect/>
          </a:stretch>
        </p:blipFill>
        <p:spPr bwMode="auto">
          <a:xfrm>
            <a:off x="3749057" y="5334000"/>
            <a:ext cx="19050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 l="9028" t="16667" r="2778" b="12963"/>
          <a:stretch>
            <a:fillRect/>
          </a:stretch>
        </p:blipFill>
        <p:spPr bwMode="auto">
          <a:xfrm>
            <a:off x="6553200" y="2286000"/>
            <a:ext cx="2286000" cy="116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t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6457" y="5334000"/>
            <a:ext cx="2365943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674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 l="51830" t="21875" r="10395" b="10937"/>
          <a:stretch>
            <a:fillRect/>
          </a:stretch>
        </p:blipFill>
        <p:spPr bwMode="auto">
          <a:xfrm>
            <a:off x="0" y="571480"/>
            <a:ext cx="442915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 cstate="print"/>
          <a:srcRect l="52767" t="23750" r="11215" b="10625"/>
          <a:stretch>
            <a:fillRect/>
          </a:stretch>
        </p:blipFill>
        <p:spPr bwMode="auto">
          <a:xfrm>
            <a:off x="4429124" y="571480"/>
            <a:ext cx="4286280" cy="439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0"/>
            <a:ext cx="885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u="sng" dirty="0" smtClean="0">
                <a:solidFill>
                  <a:srgbClr val="FF0000"/>
                </a:solidFill>
              </a:rPr>
              <a:t>Calibration Activities at Satellite Division of IMD</a:t>
            </a:r>
            <a:r>
              <a:rPr lang="en-GB" sz="2800" dirty="0" smtClean="0">
                <a:solidFill>
                  <a:srgbClr val="FF0000"/>
                </a:solidFill>
              </a:rPr>
              <a:t/>
            </a:r>
            <a:br>
              <a:rPr lang="en-GB" sz="2800" dirty="0" smtClean="0">
                <a:solidFill>
                  <a:srgbClr val="FF0000"/>
                </a:solidFill>
              </a:rPr>
            </a:br>
            <a:endParaRPr lang="en-GB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71480"/>
            <a:ext cx="9144000" cy="9048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Establishment of In-situ Calibration and Validation site for   INSAT-3D/3DR satellite for Visible and SWIR sensor ( Project Partner: SAC,ISRO)</a:t>
            </a:r>
            <a:b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n-GB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 descr="BhujFinalSite.jpg"/>
          <p:cNvPicPr>
            <a:picLocks noChangeAspect="1" noChangeArrowheads="1"/>
          </p:cNvPicPr>
          <p:nvPr/>
        </p:nvPicPr>
        <p:blipFill>
          <a:blip r:embed="rId2"/>
          <a:srcRect l="58226"/>
          <a:stretch>
            <a:fillRect/>
          </a:stretch>
        </p:blipFill>
        <p:spPr bwMode="auto">
          <a:xfrm>
            <a:off x="6715140" y="1142984"/>
            <a:ext cx="22860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2844" y="1285860"/>
            <a:ext cx="635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Overall </a:t>
            </a:r>
            <a:r>
              <a:rPr lang="en-GB" sz="12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5 joint campaign (Cal/Val team) with SAC/ISRO </a:t>
            </a:r>
            <a:r>
              <a:rPr lang="en-GB" sz="12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team were carried out from </a:t>
            </a:r>
            <a:r>
              <a:rPr lang="en-GB" sz="12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2013 to 2017 </a:t>
            </a:r>
            <a:r>
              <a:rPr lang="en-GB" sz="12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to find a suitable site after visiting several locations in this region for the purpose to get information of uniformity, accessibility, useable area and local information of the site.</a:t>
            </a:r>
            <a:r>
              <a:rPr lang="en-GB" sz="1200" b="1" dirty="0" smtClean="0"/>
              <a:t> </a:t>
            </a:r>
          </a:p>
          <a:p>
            <a:pPr algn="just"/>
            <a:endParaRPr lang="en-GB" sz="1200" dirty="0" smtClean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  <a:p>
            <a:pPr algn="just"/>
            <a:r>
              <a:rPr lang="en-GB" sz="12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The campaign results shows that Bhuj (Gujarat) site is the preferred site for post-launch calibration due to its accessibility, high degree of homogeneity, Stability in terms </a:t>
            </a:r>
            <a:r>
              <a:rPr lang="en-GB" sz="1200" dirty="0" smtClean="0">
                <a:solidFill>
                  <a:schemeClr val="bg2"/>
                </a:solidFill>
                <a:latin typeface="Times New Roman" pitchFamily="18" charset="0"/>
                <a:cs typeface="Calibri" pitchFamily="34" charset="0"/>
              </a:rPr>
              <a:t>of atmosphere </a:t>
            </a:r>
            <a:r>
              <a:rPr lang="en-GB" sz="1200" dirty="0" err="1" smtClean="0">
                <a:solidFill>
                  <a:schemeClr val="bg2"/>
                </a:solidFill>
                <a:latin typeface="Times New Roman" pitchFamily="18" charset="0"/>
                <a:cs typeface="Calibri" pitchFamily="34" charset="0"/>
              </a:rPr>
              <a:t>radiometrically</a:t>
            </a:r>
            <a:r>
              <a:rPr lang="en-GB" sz="1200" dirty="0" smtClean="0">
                <a:solidFill>
                  <a:schemeClr val="bg2"/>
                </a:solidFill>
                <a:latin typeface="Times New Roman" pitchFamily="18" charset="0"/>
                <a:cs typeface="Calibri" pitchFamily="34" charset="0"/>
              </a:rPr>
              <a:t> stable and brightness is also significant which helps to derive precise vicarious calibration coefficients. The site is approved jointly by the IMD and SAC scientists.(</a:t>
            </a:r>
            <a:r>
              <a:rPr lang="en-GB" sz="1100" i="1" dirty="0" smtClean="0">
                <a:solidFill>
                  <a:schemeClr val="bg2"/>
                </a:solidFill>
                <a:latin typeface="Times New Roman" pitchFamily="18" charset="0"/>
                <a:cs typeface="Calibri" pitchFamily="34" charset="0"/>
              </a:rPr>
              <a:t>Courtesy: Joint Scientific Report by SAC and IMD: SAC/EPSA/VRG/</a:t>
            </a:r>
            <a:r>
              <a:rPr lang="en-GB" sz="1100" i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ERTD/01/2016</a:t>
            </a:r>
            <a:r>
              <a:rPr lang="en-GB" sz="12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282" y="3071810"/>
            <a:ext cx="6215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Current Status: </a:t>
            </a:r>
            <a:r>
              <a:rPr lang="en-GB" sz="14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The Procurement of the instrument is about to complete. </a:t>
            </a:r>
          </a:p>
          <a:p>
            <a:endParaRPr lang="en-GB" sz="1400" dirty="0" smtClean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  <a:p>
            <a:r>
              <a:rPr lang="en-GB" sz="14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Next Proposed Site:   </a:t>
            </a:r>
            <a:r>
              <a:rPr lang="en-GB" sz="1400" dirty="0" err="1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Leh</a:t>
            </a:r>
            <a:r>
              <a:rPr lang="en-GB" sz="14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, </a:t>
            </a:r>
            <a:r>
              <a:rPr lang="en-GB" sz="1400" dirty="0" err="1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Ladakh</a:t>
            </a:r>
            <a:r>
              <a:rPr lang="en-GB" sz="1400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.</a:t>
            </a:r>
            <a:r>
              <a:rPr lang="en-GB" sz="1400" dirty="0" smtClean="0">
                <a:solidFill>
                  <a:srgbClr val="FF3300"/>
                </a:solidFill>
              </a:rPr>
              <a:t> </a:t>
            </a:r>
            <a:endParaRPr lang="en-GB" sz="1400" dirty="0">
              <a:solidFill>
                <a:srgbClr val="FF33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13281" t="26878" r="14445" b="5611"/>
          <a:stretch>
            <a:fillRect/>
          </a:stretch>
        </p:blipFill>
        <p:spPr bwMode="auto">
          <a:xfrm>
            <a:off x="142844" y="4071942"/>
            <a:ext cx="364331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 l="33987" t="11250" r="35152" b="44366"/>
          <a:stretch>
            <a:fillRect/>
          </a:stretch>
        </p:blipFill>
        <p:spPr bwMode="auto">
          <a:xfrm>
            <a:off x="3786182" y="4071942"/>
            <a:ext cx="285752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IMG_20170207_1158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857628"/>
            <a:ext cx="2255505" cy="275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Inter-calibration of imager observations from time-series of geostationary satellites (IOGEO),SCOPE-CM.</a:t>
            </a:r>
            <a:r>
              <a:rPr lang="en-GB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/>
            </a:r>
            <a:br>
              <a:rPr lang="en-GB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</a:br>
            <a:r>
              <a:rPr lang="en-US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 </a:t>
            </a:r>
            <a:r>
              <a:rPr lang="en-GB" sz="32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/>
            </a:r>
            <a:br>
              <a:rPr lang="en-GB" sz="3200" dirty="0" smtClean="0">
                <a:solidFill>
                  <a:schemeClr val="bg2"/>
                </a:solidFill>
                <a:latin typeface="Arial" charset="0"/>
                <a:cs typeface="Arial" charset="0"/>
              </a:rPr>
            </a:br>
            <a:endParaRPr lang="en-GB" sz="32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>
          <a:xfrm>
            <a:off x="285750" y="1143000"/>
            <a:ext cx="8486775" cy="5153025"/>
          </a:xfrm>
        </p:spPr>
        <p:txBody>
          <a:bodyPr/>
          <a:lstStyle/>
          <a:p>
            <a:pPr algn="just"/>
            <a:r>
              <a:rPr lang="en-US" sz="18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The major objective of this SCOPE-CM (Sustained and Coordinated Processing of Environmental Satellite data for Climate Monitoring) project is the generation of a Fundamental Climate Data Record (FCDR) of calibrated and quality-controlled geostationary sensor data. </a:t>
            </a:r>
          </a:p>
          <a:p>
            <a:pPr algn="just"/>
            <a:endParaRPr lang="en-US" sz="1800" b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18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The FCDR will contain the visible, IR window and water </a:t>
            </a:r>
            <a:r>
              <a:rPr lang="en-US" sz="18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vapour</a:t>
            </a:r>
            <a:r>
              <a:rPr lang="en-US" sz="18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absorption channels of geostationary satellites. It is proposed to </a:t>
            </a:r>
            <a:r>
              <a:rPr lang="en-US" sz="18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utilise</a:t>
            </a:r>
            <a:r>
              <a:rPr lang="en-US" sz="18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the </a:t>
            </a:r>
            <a:r>
              <a:rPr lang="en-US" sz="16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inter-satellite</a:t>
            </a:r>
            <a:r>
              <a:rPr lang="en-US" sz="18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methodology developed by GSICS to tie existing time series of satellite data to the best reference available in space.</a:t>
            </a:r>
            <a:endParaRPr lang="en-GB" sz="1800" b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just"/>
            <a:endParaRPr lang="en-GB" sz="1800" b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 cstate="print"/>
          <a:srcRect l="26045" t="13229" r="10703" b="7396"/>
          <a:stretch>
            <a:fillRect/>
          </a:stretch>
        </p:blipFill>
        <p:spPr bwMode="auto">
          <a:xfrm>
            <a:off x="5357818" y="3571876"/>
            <a:ext cx="364333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KALPANA WV.tif"/>
          <p:cNvPicPr/>
          <p:nvPr/>
        </p:nvPicPr>
        <p:blipFill>
          <a:blip r:embed="rId3" cstate="print"/>
          <a:srcRect l="10916" r="8223"/>
          <a:stretch>
            <a:fillRect/>
          </a:stretch>
        </p:blipFill>
        <p:spPr bwMode="auto">
          <a:xfrm>
            <a:off x="642910" y="4143356"/>
            <a:ext cx="41434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4546" y="14285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DBNet Contribution from IMD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42844" y="1285860"/>
            <a:ext cx="88392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India Meteorological Department had procured and installed three ground receiving and processing systems for NOAA/METOP and MODIS satellites for  New Delhi, Chennai and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Guwahati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It is a high end tracking antenna subsystem with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radome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following the EUMETSAT recommendation for METOP and also for NOAA (USA)  and Chinese Polar Orbiting satellites along with a real time reception and processing of MODIS data and derivation of quantitative products.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B378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B378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35161" t="33859" r="33585" b="39224"/>
          <a:stretch>
            <a:fillRect/>
          </a:stretch>
        </p:blipFill>
        <p:spPr bwMode="auto">
          <a:xfrm>
            <a:off x="285720" y="3429000"/>
            <a:ext cx="415289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ME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286124"/>
            <a:ext cx="3872996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4875"/>
          </a:xfrm>
        </p:spPr>
        <p:txBody>
          <a:bodyPr/>
          <a:lstStyle/>
          <a:p>
            <a:r>
              <a:rPr lang="en-US" smtClean="0">
                <a:solidFill>
                  <a:srgbClr val="0F2D8D"/>
                </a:solidFill>
              </a:rPr>
              <a:t>Satellites acquired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28625" y="1071563"/>
            <a:ext cx="7929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2800" b="1">
                <a:solidFill>
                  <a:srgbClr val="003399"/>
                </a:solidFill>
              </a:rPr>
              <a:t>The NOAA/METOP/MODIS ground station is a high-performance, dual X- and L-band system that tracks, receives and processes data from the </a:t>
            </a:r>
          </a:p>
          <a:p>
            <a:pPr algn="just">
              <a:buClr>
                <a:srgbClr val="FF0000"/>
              </a:buClr>
            </a:pPr>
            <a:endParaRPr lang="en-US" sz="2800" b="1">
              <a:solidFill>
                <a:srgbClr val="003399"/>
              </a:solidFill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b="1">
                <a:solidFill>
                  <a:srgbClr val="003399"/>
                </a:solidFill>
              </a:rPr>
              <a:t>NASA Terra and Aqua satellites, 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b="1">
                <a:solidFill>
                  <a:srgbClr val="003399"/>
                </a:solidFill>
              </a:rPr>
              <a:t>NOAA (18/19), 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b="1">
                <a:solidFill>
                  <a:srgbClr val="003399"/>
                </a:solidFill>
              </a:rPr>
              <a:t>EUMETSAT MetOp satellites(MetopA and B)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b="1">
                <a:solidFill>
                  <a:srgbClr val="003399"/>
                </a:solidFill>
              </a:rPr>
              <a:t>NPP/CriS has started (passes are less)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v"/>
            </a:pPr>
            <a:endParaRPr lang="en-US" sz="2800" b="1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4875"/>
          </a:xfrm>
        </p:spPr>
        <p:txBody>
          <a:bodyPr/>
          <a:lstStyle/>
          <a:p>
            <a:r>
              <a:rPr lang="en-US" smtClean="0">
                <a:solidFill>
                  <a:srgbClr val="0F2D8D"/>
                </a:solidFill>
              </a:rPr>
              <a:t>From JMA monitoring</a:t>
            </a:r>
          </a:p>
        </p:txBody>
      </p:sp>
      <p:pic>
        <p:nvPicPr>
          <p:cNvPr id="22531" name="Picture 3" descr="nav_map_amsual1c_noaa18_20150225_2348_50338_dems_del-NSS.AMAX.NN.D15056.S2320.E0115.B5033839.G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75"/>
            <a:ext cx="4429125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nav_map_mhsl1c_noaa18_20150224_0951_50316_dems_del-NSS.MHSX.NN.D15055.S0833.E1028.B5031516.WI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285875"/>
            <a:ext cx="4592637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487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486775" cy="51530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3556" name="Picture 3" descr="nav_ts_noaa19_mh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143000"/>
            <a:ext cx="87153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F379D-E4D3-49D2-9B31-9591F272B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778098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 Development of IPWG </a:t>
            </a:r>
            <a:r>
              <a:rPr lang="en-US" sz="1600" dirty="0" smtClean="0">
                <a:solidFill>
                  <a:schemeClr val="bg2"/>
                </a:solidFill>
              </a:rPr>
              <a:t>inter-comparison (</a:t>
            </a:r>
            <a:r>
              <a:rPr lang="en-US" sz="1600" dirty="0" smtClean="0">
                <a:solidFill>
                  <a:srgbClr val="FF0000"/>
                </a:solidFill>
              </a:rPr>
              <a:t>INSAT 3D/3DR rainfall</a:t>
            </a:r>
            <a:r>
              <a:rPr lang="en-US" sz="1600" dirty="0" smtClean="0">
                <a:solidFill>
                  <a:schemeClr val="bg2"/>
                </a:solidFill>
              </a:rPr>
              <a:t>) </a:t>
            </a:r>
            <a:r>
              <a:rPr lang="en-US" sz="1600" dirty="0">
                <a:solidFill>
                  <a:schemeClr val="bg2"/>
                </a:solidFill>
              </a:rPr>
              <a:t>site  over India-in progress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Dr Chris Kidd and IMD team is working – it will  be completed by the end of  2018(Action-CGMS-45)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862513-F07D-48C5-B88F-1039D9F049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714356"/>
            <a:ext cx="8192070" cy="5078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6050" y="928670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2"/>
                </a:solidFill>
              </a:rPr>
              <a:t>IMD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5786454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2"/>
                </a:solidFill>
              </a:rPr>
              <a:t>IMD/IPWG Website will be operational :March 2019</a:t>
            </a:r>
            <a:endParaRPr lang="en-GB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7352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bg2"/>
                </a:solidFill>
              </a:rPr>
              <a:t>Data Transmitting through GTS</a:t>
            </a:r>
            <a:endParaRPr lang="en-GB" sz="36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071546"/>
            <a:ext cx="896136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GB" sz="2800" dirty="0" smtClean="0">
                <a:solidFill>
                  <a:schemeClr val="bg2"/>
                </a:solidFill>
              </a:rPr>
              <a:t>Surface Observations-SYNOP (90 RBSN)</a:t>
            </a:r>
          </a:p>
          <a:p>
            <a:pPr marL="742950" indent="-742950">
              <a:buAutoNum type="arabicPeriod"/>
            </a:pPr>
            <a:r>
              <a:rPr lang="en-GB" sz="2800" dirty="0" smtClean="0">
                <a:solidFill>
                  <a:schemeClr val="bg2"/>
                </a:solidFill>
              </a:rPr>
              <a:t>Upper Air- RS/RW (43)</a:t>
            </a:r>
          </a:p>
          <a:p>
            <a:pPr marL="742950" indent="-742950">
              <a:buAutoNum type="arabicPeriod"/>
            </a:pPr>
            <a:r>
              <a:rPr lang="en-GB" sz="2800" dirty="0" smtClean="0">
                <a:solidFill>
                  <a:schemeClr val="bg2"/>
                </a:solidFill>
              </a:rPr>
              <a:t>Pilot balloon- (62)</a:t>
            </a:r>
          </a:p>
          <a:p>
            <a:pPr marL="742950" indent="-742950">
              <a:buAutoNum type="arabicPeriod"/>
            </a:pPr>
            <a:r>
              <a:rPr lang="en-GB" sz="2800" dirty="0" smtClean="0">
                <a:solidFill>
                  <a:schemeClr val="bg2"/>
                </a:solidFill>
              </a:rPr>
              <a:t>Satellite: AMV, Radiances, Scatsat-1, DBNet</a:t>
            </a:r>
          </a:p>
          <a:p>
            <a:pPr marL="742950" indent="-742950"/>
            <a:r>
              <a:rPr lang="en-GB" sz="2800" dirty="0" smtClean="0">
                <a:solidFill>
                  <a:schemeClr val="bg2"/>
                </a:solidFill>
              </a:rPr>
              <a:t>        </a:t>
            </a:r>
            <a:r>
              <a:rPr lang="en-GB" sz="2800" dirty="0" err="1" smtClean="0">
                <a:solidFill>
                  <a:schemeClr val="bg2"/>
                </a:solidFill>
              </a:rPr>
              <a:t>Oceansat</a:t>
            </a:r>
            <a:r>
              <a:rPr lang="en-GB" sz="2800" dirty="0" smtClean="0">
                <a:solidFill>
                  <a:schemeClr val="bg2"/>
                </a:solidFill>
              </a:rPr>
              <a:t> etc.</a:t>
            </a:r>
          </a:p>
          <a:p>
            <a:pPr marL="742950" indent="-742950"/>
            <a:r>
              <a:rPr lang="en-GB" sz="2800" dirty="0" smtClean="0">
                <a:solidFill>
                  <a:schemeClr val="bg2"/>
                </a:solidFill>
              </a:rPr>
              <a:t>        </a:t>
            </a:r>
            <a:r>
              <a:rPr lang="en-GB" sz="2400" i="1" dirty="0" smtClean="0">
                <a:solidFill>
                  <a:schemeClr val="bg2"/>
                </a:solidFill>
              </a:rPr>
              <a:t>Through FTP: NOAA/Canada Met. (</a:t>
            </a:r>
            <a:r>
              <a:rPr lang="en-GB" sz="2400" b="1" i="1" dirty="0" smtClean="0">
                <a:solidFill>
                  <a:schemeClr val="bg2"/>
                </a:solidFill>
              </a:rPr>
              <a:t>INSAT-3D 3-hrly-L1B</a:t>
            </a:r>
            <a:r>
              <a:rPr lang="en-GB" sz="2400" i="1" dirty="0" smtClean="0">
                <a:solidFill>
                  <a:schemeClr val="bg2"/>
                </a:solidFill>
              </a:rPr>
              <a:t>)</a:t>
            </a:r>
            <a:endParaRPr lang="en-GB" sz="2800" i="1" dirty="0" smtClean="0">
              <a:solidFill>
                <a:schemeClr val="bg2"/>
              </a:solidFill>
            </a:endParaRPr>
          </a:p>
          <a:p>
            <a:pPr marL="742950" indent="-742950"/>
            <a:r>
              <a:rPr lang="en-GB" sz="2800" dirty="0" smtClean="0">
                <a:solidFill>
                  <a:schemeClr val="bg2"/>
                </a:solidFill>
              </a:rPr>
              <a:t>5.     </a:t>
            </a:r>
            <a:r>
              <a:rPr lang="en-GB" sz="2800" dirty="0" err="1" smtClean="0">
                <a:solidFill>
                  <a:schemeClr val="bg2"/>
                </a:solidFill>
              </a:rPr>
              <a:t>Bouys,Argos,Ships</a:t>
            </a:r>
            <a:r>
              <a:rPr lang="en-GB" sz="2800" dirty="0" smtClean="0">
                <a:solidFill>
                  <a:schemeClr val="bg2"/>
                </a:solidFill>
              </a:rPr>
              <a:t>, Tsunami.</a:t>
            </a:r>
          </a:p>
          <a:p>
            <a:pPr marL="742950" indent="-742950"/>
            <a:r>
              <a:rPr lang="en-GB" sz="2800" dirty="0" smtClean="0">
                <a:solidFill>
                  <a:schemeClr val="bg2"/>
                </a:solidFill>
              </a:rPr>
              <a:t>6.     Radar data</a:t>
            </a:r>
          </a:p>
          <a:p>
            <a:pPr marL="742950" indent="-742950">
              <a:buAutoNum type="arabicPeriod"/>
            </a:pPr>
            <a:endParaRPr lang="en-GB" sz="2800" dirty="0" smtClean="0">
              <a:solidFill>
                <a:schemeClr val="bg2"/>
              </a:solidFill>
            </a:endParaRPr>
          </a:p>
          <a:p>
            <a:pPr marL="742950" indent="-742950">
              <a:buAutoNum type="arabicPeriod"/>
            </a:pPr>
            <a:endParaRPr lang="en-GB" sz="2800" dirty="0" smtClean="0">
              <a:solidFill>
                <a:schemeClr val="bg2"/>
              </a:solidFill>
            </a:endParaRPr>
          </a:p>
          <a:p>
            <a:pPr marL="742950" indent="-742950">
              <a:buAutoNum type="arabicPeriod"/>
            </a:pPr>
            <a:endParaRPr lang="en-GB" sz="2800" dirty="0" smtClean="0">
              <a:solidFill>
                <a:schemeClr val="bg2"/>
              </a:solidFill>
            </a:endParaRPr>
          </a:p>
          <a:p>
            <a:pPr marL="742950" indent="-742950">
              <a:buAutoNum type="arabicPeriod"/>
            </a:pPr>
            <a:endParaRPr lang="en-GB"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990600" y="1905000"/>
            <a:ext cx="74676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b="1">
                <a:solidFill>
                  <a:srgbClr val="0066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736850"/>
            <a:ext cx="3771900" cy="4121150"/>
          </a:xfrm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3857620" y="4071942"/>
            <a:ext cx="170616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IN" altLang="en-US" sz="600" b="1" dirty="0">
                <a:solidFill>
                  <a:srgbClr val="0033CC"/>
                </a:solidFill>
              </a:rPr>
              <a:t> </a:t>
            </a:r>
            <a:r>
              <a:rPr lang="en-IN" altLang="en-US" sz="1400" b="1" dirty="0">
                <a:solidFill>
                  <a:srgbClr val="0033CC"/>
                </a:solidFill>
              </a:rPr>
              <a:t>GUAN standard compatible RS/RW stations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9026" y="4325939"/>
            <a:ext cx="278606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2363" y="5724526"/>
            <a:ext cx="267891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12"/>
          <p:cNvSpPr>
            <a:spLocks noChangeArrowheads="1"/>
          </p:cNvSpPr>
          <p:nvPr/>
        </p:nvSpPr>
        <p:spPr bwMode="auto">
          <a:xfrm>
            <a:off x="3901679" y="5608638"/>
            <a:ext cx="16871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IN" altLang="en-US" sz="1600" b="1" dirty="0">
                <a:solidFill>
                  <a:srgbClr val="0033CC"/>
                </a:solidFill>
              </a:rPr>
              <a:t>Other GPS based stations</a:t>
            </a:r>
            <a:endParaRPr lang="en-US" altLang="en-US" sz="16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554957" y="3003551"/>
            <a:ext cx="1751410" cy="265113"/>
            <a:chOff x="3699430" y="0"/>
            <a:chExt cx="2593475" cy="315112"/>
          </a:xfrm>
        </p:grpSpPr>
        <p:sp>
          <p:nvSpPr>
            <p:cNvPr id="15" name="Rectangle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99430" y="0"/>
              <a:ext cx="2593475" cy="31511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99430" y="0"/>
              <a:ext cx="2593475" cy="315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N" sz="2000" b="1" dirty="0">
                  <a:solidFill>
                    <a:schemeClr val="bg1"/>
                  </a:solidFill>
                  <a:latin typeface="Book Antiqua"/>
                </a:rPr>
                <a:t>2018</a:t>
              </a:r>
            </a:p>
          </p:txBody>
        </p:sp>
      </p:grpSp>
      <p:pic>
        <p:nvPicPr>
          <p:cNvPr id="1536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495925" y="2760664"/>
            <a:ext cx="3648075" cy="4097337"/>
          </a:xfrm>
          <a:noFill/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078266" y="6392863"/>
            <a:ext cx="1276350" cy="360362"/>
            <a:chOff x="2600029" y="240403"/>
            <a:chExt cx="1701541" cy="387370"/>
          </a:xfrm>
        </p:grpSpPr>
        <p:sp>
          <p:nvSpPr>
            <p:cNvPr id="19" name="Rectangle 1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00029" y="300129"/>
              <a:ext cx="1701541" cy="276449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00029" y="240403"/>
              <a:ext cx="1701541" cy="38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Book Antiqua"/>
                </a:rPr>
                <a:t>2019-20 (77 GPS)</a:t>
              </a:r>
            </a:p>
          </p:txBody>
        </p:sp>
      </p:grpSp>
      <p:graphicFrame>
        <p:nvGraphicFramePr>
          <p:cNvPr id="17" name="Diagram 16">
            <a:extLst>
              <a:ext uri="{FF2B5EF4-FFF2-40B4-BE49-F238E27FC236}"/>
            </a:extLst>
          </p:cNvPr>
          <p:cNvGraphicFramePr/>
          <p:nvPr/>
        </p:nvGraphicFramePr>
        <p:xfrm>
          <a:off x="495300" y="482601"/>
          <a:ext cx="8108951" cy="238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2" name="TextBox 21">
            <a:extLst>
              <a:ext uri="{FF2B5EF4-FFF2-40B4-BE49-F238E27FC236}"/>
            </a:extLst>
          </p:cNvPr>
          <p:cNvSpPr txBox="1"/>
          <p:nvPr/>
        </p:nvSpPr>
        <p:spPr>
          <a:xfrm>
            <a:off x="2095501" y="0"/>
            <a:ext cx="4146947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I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Upper Air Network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1" y="3369733"/>
            <a:ext cx="3009899" cy="3488268"/>
          </a:xfrm>
          <a:prstGeom prst="rect">
            <a:avLst/>
          </a:prstGeom>
          <a:blipFill rotWithShape="1">
            <a:blip r:embed="rId2" cstate="print"/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492876"/>
            <a:ext cx="608410" cy="365125"/>
            <a:chOff x="546753" y="1268744"/>
            <a:chExt cx="1243993" cy="305902"/>
          </a:xfrm>
        </p:grpSpPr>
        <p:sp>
          <p:nvSpPr>
            <p:cNvPr id="5" name="Rectangle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66228" y="1268744"/>
              <a:ext cx="1224518" cy="3059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46753" y="1320615"/>
              <a:ext cx="1224518" cy="254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chemeClr val="tx1"/>
                  </a:solidFill>
                  <a:latin typeface="Bookman Old Style" pitchFamily="18" charset="0"/>
                </a:rPr>
                <a:t>2018 </a:t>
              </a:r>
              <a:endParaRPr lang="en-IN" sz="1200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14342" name="Picture 2" descr="G:\Inputs for Review Meet 22 Oct 2018\Proposed Radar Netwo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960" y="3319464"/>
            <a:ext cx="337304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 7">
            <a:extLst>
              <a:ext uri="{FF2B5EF4-FFF2-40B4-BE49-F238E27FC236}"/>
            </a:extLst>
          </p:cNvPr>
          <p:cNvGraphicFramePr/>
          <p:nvPr/>
        </p:nvGraphicFramePr>
        <p:xfrm>
          <a:off x="4998942" y="3486436"/>
          <a:ext cx="972694" cy="88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 8">
            <a:extLst>
              <a:ext uri="{FF2B5EF4-FFF2-40B4-BE49-F238E27FC236}"/>
            </a:extLst>
          </p:cNvPr>
          <p:cNvGraphicFramePr/>
          <p:nvPr/>
        </p:nvGraphicFramePr>
        <p:xfrm>
          <a:off x="3224105" y="3268133"/>
          <a:ext cx="1716196" cy="1545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909198" y="3309939"/>
            <a:ext cx="2234803" cy="331787"/>
            <a:chOff x="7454113" y="42285"/>
            <a:chExt cx="2981252" cy="331415"/>
          </a:xfrm>
        </p:grpSpPr>
        <p:sp>
          <p:nvSpPr>
            <p:cNvPr id="11" name="Rectangle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454113" y="42285"/>
              <a:ext cx="2981252" cy="30604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454113" y="67657"/>
              <a:ext cx="2981252" cy="3060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solidFill>
                    <a:srgbClr val="FDFFE7"/>
                  </a:solidFill>
                </a:rPr>
                <a:t>Proposed for  2019-20</a:t>
              </a:r>
              <a:endParaRPr lang="en-IN" sz="1800" b="1" dirty="0">
                <a:solidFill>
                  <a:srgbClr val="FDFFE7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/>
            </a:extLst>
          </p:cNvPr>
          <p:cNvSpPr txBox="1"/>
          <p:nvPr/>
        </p:nvSpPr>
        <p:spPr>
          <a:xfrm>
            <a:off x="2914650" y="0"/>
            <a:ext cx="3238500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IN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Doppler Weather Radar Network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/>
        </p:nvSpPr>
        <p:spPr>
          <a:xfrm>
            <a:off x="0" y="328613"/>
            <a:ext cx="9144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Inauguration of DWR at Met Centre, Goa on 12-06-2018 for the service to the nation.</a:t>
            </a:r>
            <a:endParaRPr lang="en-GB" alt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SimSun" pitchFamily="2" charset="-122"/>
            </a:endParaRPr>
          </a:p>
          <a:p>
            <a:pPr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S.O issued </a:t>
            </a:r>
            <a:r>
              <a:rPr lang="en-US" altLang="en-GB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for procurement of 10 X-band DWRS.</a:t>
            </a:r>
          </a:p>
          <a:p>
            <a:pPr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US" altLang="en-GB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RFP 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for procurement of 11 C-band </a:t>
            </a: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DWRs.</a:t>
            </a:r>
            <a:endParaRPr lang="en-GB" alt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SimSun" pitchFamily="2" charset="-122"/>
            </a:endParaRPr>
          </a:p>
          <a:p>
            <a:pPr marL="180975" indent="-180975"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12 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Nos. S-Band DWRs (</a:t>
            </a:r>
            <a:r>
              <a:rPr lang="en-GB" altLang="en-US" sz="1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Metstar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) </a:t>
            </a: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 </a:t>
            </a:r>
            <a:endParaRPr lang="en-GB" alt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SimSun" pitchFamily="2" charset="-122"/>
            </a:endParaRPr>
          </a:p>
          <a:p>
            <a:pPr marL="180975" indent="-180975"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02 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Nos. C-Band DWRs (</a:t>
            </a:r>
            <a:r>
              <a:rPr lang="en-GB" altLang="en-US" sz="1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Vaisala</a:t>
            </a: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). </a:t>
            </a:r>
            <a:endParaRPr lang="en-GB" alt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SimSun" pitchFamily="2" charset="-122"/>
            </a:endParaRPr>
          </a:p>
          <a:p>
            <a:pPr marL="180975" indent="-180975"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02 </a:t>
            </a:r>
            <a:r>
              <a:rPr lang="en-GB" altLang="en-US" sz="1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Nos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 S-Band DWRs (</a:t>
            </a: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BEL.</a:t>
            </a:r>
            <a:endParaRPr lang="en-GB" alt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SimSun" pitchFamily="2" charset="-122"/>
            </a:endParaRPr>
          </a:p>
          <a:p>
            <a:pPr marL="180975" indent="-180975"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02 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Nos. S-Band DWRs (BEL</a:t>
            </a: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)</a:t>
            </a:r>
            <a:endParaRPr lang="en-GB" alt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SimSun" pitchFamily="2" charset="-122"/>
            </a:endParaRPr>
          </a:p>
          <a:p>
            <a:pPr marL="180975" indent="-180975"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o1 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No. X-Band </a:t>
            </a:r>
            <a:r>
              <a:rPr lang="en-GB" alt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DWR.</a:t>
            </a:r>
            <a:endParaRPr lang="en-GB" alt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SimSun" pitchFamily="2" charset="-122"/>
            </a:endParaRPr>
          </a:p>
          <a:p>
            <a:pPr algn="just" eaLnBrk="1" hangingPunct="1">
              <a:spcBef>
                <a:spcPts val="550"/>
              </a:spcBef>
              <a:buClr>
                <a:srgbClr val="003399"/>
              </a:buClr>
              <a:buFont typeface="Wingdings" pitchFamily="2" charset="2"/>
              <a:buChar char="ü"/>
              <a:tabLst>
                <a:tab pos="180975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  <a:tab pos="9594850" algn="l"/>
              </a:tabLst>
              <a:defRPr/>
            </a:pP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Up-gradation of 04 </a:t>
            </a:r>
            <a:r>
              <a:rPr lang="en-GB" altLang="en-US" sz="1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Nos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 S-Band DWRs (</a:t>
            </a:r>
            <a:r>
              <a:rPr lang="en-GB" altLang="en-US" sz="1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Gematroniks</a:t>
            </a:r>
            <a:r>
              <a:rPr lang="en-GB" alt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) to be processed under MOU with ISRO</a:t>
            </a:r>
            <a:r>
              <a:rPr lang="en-GB" alt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imSun" pitchFamily="2" charset="-122"/>
              </a:rPr>
              <a:t>.</a:t>
            </a:r>
          </a:p>
        </p:txBody>
      </p:sp>
      <p:pic>
        <p:nvPicPr>
          <p:cNvPr id="14348" name="Picture 4" descr="G:\Inputs for Review Meet 22 Oct 2018\DWR Go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1" y="4745039"/>
            <a:ext cx="2775347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:\Users\dell\Downloads\IMG-20180323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4225" y="1588"/>
            <a:ext cx="200858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826419" y="95251"/>
            <a:ext cx="4106466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I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Pilot Balloon Network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Rectangle 1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08347" y="665163"/>
            <a:ext cx="6981825" cy="132343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85725" indent="-3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7325" indent="-187325"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en-US" sz="1600" dirty="0">
                <a:solidFill>
                  <a:srgbClr val="7030A0"/>
                </a:solidFill>
              </a:rPr>
              <a:t>Implementation of indigenous GPS based PB-</a:t>
            </a:r>
            <a:r>
              <a:rPr lang="en-US" altLang="en-US" sz="1600" dirty="0" err="1">
                <a:solidFill>
                  <a:srgbClr val="7030A0"/>
                </a:solidFill>
              </a:rPr>
              <a:t>sonde</a:t>
            </a:r>
            <a:r>
              <a:rPr lang="en-US" altLang="en-US" sz="1600" dirty="0">
                <a:solidFill>
                  <a:srgbClr val="7030A0"/>
                </a:solidFill>
              </a:rPr>
              <a:t> system done at New Delhi &amp; Mumbai</a:t>
            </a:r>
            <a:r>
              <a:rPr lang="en-IN" altLang="en-US" sz="1600" dirty="0">
                <a:solidFill>
                  <a:srgbClr val="7030A0"/>
                </a:solidFill>
              </a:rPr>
              <a:t>.</a:t>
            </a:r>
          </a:p>
          <a:p>
            <a:pPr marL="0" indent="0" algn="just" eaLnBrk="1" hangingPunct="1">
              <a:buFont typeface="Wingdings" pitchFamily="2" charset="2"/>
              <a:buChar char="v"/>
              <a:tabLst>
                <a:tab pos="180975" algn="l"/>
              </a:tabLst>
              <a:defRPr/>
            </a:pPr>
            <a:r>
              <a:rPr lang="en-IN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N" sz="1600" dirty="0">
                <a:solidFill>
                  <a:srgbClr val="FF0000"/>
                </a:solidFill>
              </a:rPr>
              <a:t>18 stations </a:t>
            </a:r>
            <a:r>
              <a:rPr lang="en-IN" sz="1600" dirty="0">
                <a:solidFill>
                  <a:srgbClr val="002060"/>
                </a:solidFill>
              </a:rPr>
              <a:t>to be operationally up-graded with IMD make </a:t>
            </a:r>
            <a:r>
              <a:rPr lang="en-IN" sz="1600" dirty="0" err="1">
                <a:solidFill>
                  <a:srgbClr val="002060"/>
                </a:solidFill>
              </a:rPr>
              <a:t>pilotsonde</a:t>
            </a:r>
            <a:r>
              <a:rPr lang="en-IN" sz="1600" dirty="0">
                <a:solidFill>
                  <a:srgbClr val="002060"/>
                </a:solidFill>
              </a:rPr>
              <a:t> by December 2018. Remaining stations would be upgraded by March 2019.</a:t>
            </a:r>
          </a:p>
          <a:p>
            <a:pPr marL="182563" indent="-182563"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rgbClr val="FF0000"/>
                </a:solidFill>
              </a:rPr>
              <a:t>40 PB stations </a:t>
            </a:r>
            <a:r>
              <a:rPr lang="en-US" sz="1600" dirty="0">
                <a:solidFill>
                  <a:srgbClr val="002060"/>
                </a:solidFill>
              </a:rPr>
              <a:t>also to be up-graded by other GPS based PB sonde</a:t>
            </a:r>
            <a:r>
              <a:rPr lang="en-US" sz="1400" dirty="0">
                <a:solidFill>
                  <a:srgbClr val="002060"/>
                </a:solidFill>
                <a:latin typeface="Bookman Old Style" pitchFamily="18" charset="0"/>
              </a:rPr>
              <a:t>.</a:t>
            </a:r>
            <a:endParaRPr lang="en-IN" altLang="en-US" sz="1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160" y="2490789"/>
            <a:ext cx="3030140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IMG_20180323_1238247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4226" y="1349375"/>
            <a:ext cx="2012156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3232547" y="6186488"/>
            <a:ext cx="3824288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IN" altLang="en-US" sz="1600" b="1" dirty="0">
                <a:solidFill>
                  <a:srgbClr val="FF0000"/>
                </a:solidFill>
              </a:rPr>
              <a:t>Boost to Make in India and Digital India Initiative by IMD, </a:t>
            </a:r>
            <a:r>
              <a:rPr lang="en-IN" altLang="en-US" sz="1600" b="1" dirty="0" err="1">
                <a:solidFill>
                  <a:srgbClr val="FF0000"/>
                </a:solidFill>
              </a:rPr>
              <a:t>MoES</a:t>
            </a:r>
            <a:r>
              <a:rPr lang="en-IN" altLang="en-US" sz="1600" b="1" dirty="0">
                <a:solidFill>
                  <a:srgbClr val="FF0000"/>
                </a:solidFill>
              </a:rPr>
              <a:t>. 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  <p:pic>
        <p:nvPicPr>
          <p:cNvPr id="16392" name="Picture 8" descr="C:\Users\asokk\Downloads\20181012_1318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0185" y="2555876"/>
            <a:ext cx="3570684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/>
          <a:srcRect l="16123" t="21497" r="3262" b="33992"/>
          <a:stretch>
            <a:fillRect/>
          </a:stretch>
        </p:blipFill>
        <p:spPr bwMode="auto">
          <a:xfrm>
            <a:off x="142876" y="642918"/>
            <a:ext cx="892971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/>
          <a:srcRect l="16027" t="22896" r="2689" b="16046"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/>
          <a:srcRect l="29765" t="24804" r="3262" b="18971"/>
          <a:stretch>
            <a:fillRect/>
          </a:stretch>
        </p:blipFill>
        <p:spPr bwMode="auto">
          <a:xfrm>
            <a:off x="571472" y="1142984"/>
            <a:ext cx="857252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15500</TotalTime>
  <Words>2481</Words>
  <Application>Microsoft Office PowerPoint</Application>
  <PresentationFormat>On-screen Show (4:3)</PresentationFormat>
  <Paragraphs>357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imd</vt:lpstr>
      <vt:lpstr>Slide 1</vt:lpstr>
      <vt:lpstr>VISION &amp; MISSION of IMD</vt:lpstr>
      <vt:lpstr>Current Status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Present Operational Status</vt:lpstr>
      <vt:lpstr>Slide 13</vt:lpstr>
      <vt:lpstr>Slide 14</vt:lpstr>
      <vt:lpstr>INSAT-3D/3DR Imager Channel Specification and their uses</vt:lpstr>
      <vt:lpstr>Slide 16</vt:lpstr>
      <vt:lpstr>Slide 17</vt:lpstr>
      <vt:lpstr>Slide 18</vt:lpstr>
      <vt:lpstr>Slide 19</vt:lpstr>
      <vt:lpstr>Slide 20</vt:lpstr>
      <vt:lpstr>Weather Events using RAPID/RGB</vt:lpstr>
      <vt:lpstr>Existing products from Indian Satellite used in weather forecasting</vt:lpstr>
      <vt:lpstr>Space Technology and Rainfall Mapping</vt:lpstr>
      <vt:lpstr>Satellite based QPF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Inter-calibration of imager observations from time-series of geostationary satellites (IOGEO),SCOPE-CM.   </vt:lpstr>
      <vt:lpstr>Slide 33</vt:lpstr>
      <vt:lpstr>Satellites acquired</vt:lpstr>
      <vt:lpstr>From JMA monitoring</vt:lpstr>
      <vt:lpstr>Slide 36</vt:lpstr>
      <vt:lpstr> Development of IPWG inter-comparison (INSAT 3D/3DR rainfall) site  over India-in progress Dr Chris Kidd and IMD team is working – it will  be completed by the end of  2018(Action-CGMS-45)</vt:lpstr>
      <vt:lpstr>Data Transmitting through GTS</vt:lpstr>
      <vt:lpstr>Slide 39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wxchannel</dc:creator>
  <cp:lastModifiedBy>ashim</cp:lastModifiedBy>
  <cp:revision>1457</cp:revision>
  <dcterms:created xsi:type="dcterms:W3CDTF">2009-04-07T08:25:05Z</dcterms:created>
  <dcterms:modified xsi:type="dcterms:W3CDTF">2018-11-26T17:42:42Z</dcterms:modified>
</cp:coreProperties>
</file>